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9144000" cy="6858000" type="screen4x3"/>
  <p:notesSz cx="6858000" cy="9144000"/>
  <p:defaultTextStyle>
    <a:defPPr>
      <a:defRPr lang="en-GB"/>
    </a:defPPr>
    <a:lvl1pPr marL="0" lvl="0" indent="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lvl="1" indent="-28575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1143000" lvl="2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600200" lvl="3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2057400" lvl="4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lvl="5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lvl="6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lvl="7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lvl="8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78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gridSpacing cx="45006" cy="45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9" name="Rectangle à coins arrondi 204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0" name="Rectangle à coins arrondi 2049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1" name="Rectangle à coins arrondi 2050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2" name="Rectangle à coins arrondi 205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3" name="Rectangle à coins arrondi 205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4" name="Rectangle à coins arrondi 205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5" name="Rectangle à coins arrondi 2054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6" name="Rectangle à coins arrondi 2055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7" name="Rectangle à coins arrondi 2056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8" name="Rectangle à coins arrondi 2057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9" name="Rectangle à coins arrondi 205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0" name="Rectangle à coins arrondi 2059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1" name="Rectangle à coins arrondi 2060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2" name="Rectangle à coins arrondi 206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3" name="Rectangle à coins arrondi 206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4" name="Rectangle à coins arrondi 206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5" name="Rectangle à coins arrondi 2064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6" name="Rectangle à coins arrondi 2065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7" name="Rectangle à coins arrondi 2066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8" name="Zone de texte 2067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9" name="Espace réservé de la date 2068"/>
          <p:cNvSpPr>
            <a:spLocks noGrp="1"/>
          </p:cNvSpPr>
          <p:nvPr>
            <p:ph type="dt"/>
          </p:nvPr>
        </p:nvSpPr>
        <p:spPr>
          <a:xfrm>
            <a:off x="3884613" y="0"/>
            <a:ext cx="2941637" cy="427038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070" name="Espace réservé de l'image des diapositives 2069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41838" cy="3398838"/>
          </a:xfrm>
          <a:prstGeom prst="rect">
            <a:avLst/>
          </a:prstGeom>
          <a:noFill/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000" tIns="46800" rIns="90000" bIns="46800" anchor="t" anchorCtr="0"/>
          <a:p>
            <a:pPr lvl="0"/>
          </a:p>
        </p:txBody>
      </p:sp>
      <p:sp>
        <p:nvSpPr>
          <p:cNvPr id="2071" name="Espace réservé du texte 2070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56238" cy="4084638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/>
          </a:p>
        </p:txBody>
      </p:sp>
      <p:sp>
        <p:nvSpPr>
          <p:cNvPr id="2072" name="Zone de texte 2071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73" name="Espace réservé du numéro de diapositive 2072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41637" cy="42703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b" anchorCtr="0"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lvl="0" indent="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1pPr>
    <a:lvl2pPr marL="742950" lvl="1" indent="-28575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2pPr>
    <a:lvl3pPr marL="1143000" lvl="2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3pPr>
    <a:lvl4pPr marL="1600200" lvl="3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4pPr>
    <a:lvl5pPr marL="2057400" lvl="4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5pPr>
    <a:lvl6pPr marL="2286000" lvl="5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6pPr>
    <a:lvl7pPr marL="2743200" lvl="6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7pPr>
    <a:lvl8pPr marL="3200400" lvl="7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8pPr>
    <a:lvl9pPr marL="3657600" lvl="8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0177" name="Zone de texte 5017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0178" name="Espace réservé du texte 5017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1201" name="Zone de texte 5120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1202" name="Espace réservé du texte 5120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2225" name="Zone de texte 5222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2226" name="Espace réservé du texte 5222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3249" name="Zone de texte 5324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3250" name="Espace réservé du texte 5324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4273" name="Zone de texte 5427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4274" name="Espace réservé du texte 5427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5297" name="Zone de texte 5529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5298" name="Espace réservé du texte 5529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6321" name="Zone de texte 5632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6322" name="Espace réservé du texte 5632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7345" name="Zone de texte 5734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7346" name="Espace réservé du texte 5734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8369" name="Zone de texte 5836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8370" name="Espace réservé du texte 5836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59393" name="Zone de texte 5939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59394" name="Espace réservé du texte 5939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0417" name="Zone de texte 6041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0418" name="Espace réservé du texte 6041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1441" name="Zone de texte 6144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1442" name="Espace réservé du texte 6144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2465" name="Zone de texte 6246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2466" name="Espace réservé du texte 6246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3489" name="Zone de texte 6348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3490" name="Espace réservé du texte 6348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4513" name="Zone de texte 6451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4514" name="Espace réservé du texte 6451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5537" name="Zone de texte 6553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5538" name="Espace réservé du texte 6553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6561" name="Zone de texte 6656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6562" name="Espace réservé du texte 6656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7585" name="Zone de texte 6758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7586" name="Espace réservé du texte 6758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8609" name="Zone de texte 6860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8610" name="Espace réservé du texte 6860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69633" name="Zone de texte 6963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69634" name="Espace réservé du texte 6963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0657" name="Zone de texte 7065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0658" name="Espace réservé du texte 7065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1681" name="Zone de texte 7168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1682" name="Espace réservé du texte 7168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2705" name="Zone de texte 7270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2706" name="Espace réservé du texte 7270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3729" name="Zone de texte 7372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3730" name="Espace réservé du texte 7372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4753" name="Zone de texte 7475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4754" name="Espace réservé du texte 7475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5777" name="Zone de texte 7577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5778" name="Espace réservé du texte 7577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6801" name="Zone de texte 7680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6802" name="Espace réservé du texte 7680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7825" name="Zone de texte 7782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7826" name="Espace réservé du texte 7782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8849" name="Zone de texte 7884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8850" name="Espace réservé du texte 7884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79873" name="Zone de texte 7987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79874" name="Espace réservé du texte 7987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80897" name="Zone de texte 8089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80898" name="Espace réservé du texte 8089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81921" name="Zone de texte 8192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81922" name="Espace réservé du texte 8192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82945" name="Zone de texte 8294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82946" name="Espace réservé du texte 8294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7725" cy="44958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8913" y="1600200"/>
            <a:ext cx="4017725" cy="44958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BB962C8B-B14F-4D97-AF65-F5344CB8AC3E}" type="datetime1">
              <a:rPr lang="fr-FR" altLang="x-none" dirty="0" err="1"/>
            </a:fld>
            <a:endParaRPr lang="fr-FR" altLang="x-none" dirty="0" err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06779" y="128588"/>
            <a:ext cx="2049860" cy="596741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30746" cy="596741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5" name="Titre 1024"/>
          <p:cNvSpPr>
            <a:spLocks noGrp="1"/>
          </p:cNvSpPr>
          <p:nvPr>
            <p:ph type="title"/>
          </p:nvPr>
        </p:nvSpPr>
        <p:spPr>
          <a:xfrm>
            <a:off x="457200" y="128588"/>
            <a:ext cx="8199438" cy="1420812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p>
            <a:pPr lvl="0"/>
            <a:r>
              <a:rPr dirty="0"/>
              <a:t>Cliquez pour éditer le format du texte-titre</a:t>
            </a:r>
            <a:endParaRPr dirty="0"/>
          </a:p>
        </p:txBody>
      </p:sp>
      <p:sp>
        <p:nvSpPr>
          <p:cNvPr id="1026" name="Espace réservé du texte 102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199438" cy="4495800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/>
            <a:r>
              <a:rPr dirty="0"/>
              <a:t>Cliquez pour éditer le format du plan de texte</a:t>
            </a:r>
            <a:endParaRPr dirty="0"/>
          </a:p>
          <a:p>
            <a:pPr lvl="1"/>
            <a:r>
              <a:rPr dirty="0"/>
              <a:t>Second niveau de plan</a:t>
            </a:r>
            <a:endParaRPr dirty="0"/>
          </a:p>
          <a:p>
            <a:pPr lvl="2"/>
            <a:r>
              <a:rPr dirty="0"/>
              <a:t>Troisième niveau de plan</a:t>
            </a:r>
            <a:endParaRPr dirty="0"/>
          </a:p>
          <a:p>
            <a:pPr lvl="3"/>
            <a:r>
              <a:rPr dirty="0"/>
              <a:t>Quatrième niveau de plan</a:t>
            </a:r>
            <a:endParaRPr dirty="0"/>
          </a:p>
          <a:p>
            <a:pPr lvl="4"/>
            <a:r>
              <a:rPr dirty="0"/>
              <a:t>Cinquième niveau de plan</a:t>
            </a:r>
            <a:endParaRPr dirty="0"/>
          </a:p>
          <a:p>
            <a:pPr lvl="4"/>
            <a:r>
              <a:rPr dirty="0"/>
              <a:t>Sixième niveau de plan</a:t>
            </a:r>
            <a:endParaRPr dirty="0"/>
          </a:p>
          <a:p>
            <a:pPr lvl="4"/>
            <a:r>
              <a:rPr dirty="0"/>
              <a:t>Septième niveau de plan</a:t>
            </a:r>
            <a:endParaRPr dirty="0"/>
          </a:p>
          <a:p>
            <a:pPr lvl="4"/>
            <a:r>
              <a:rPr dirty="0"/>
              <a:t>Huitième niveau de plan</a:t>
            </a:r>
            <a:endParaRPr dirty="0"/>
          </a:p>
          <a:p>
            <a:pPr lvl="4"/>
            <a:r>
              <a:rPr dirty="0"/>
              <a:t>Neuvième niveau de plan</a:t>
            </a:r>
            <a:endParaRPr dirty="0"/>
          </a:p>
        </p:txBody>
      </p:sp>
      <p:sp>
        <p:nvSpPr>
          <p:cNvPr id="1027" name="Espace réservé de la date 1026"/>
          <p:cNvSpPr>
            <a:spLocks noGrp="1"/>
          </p:cNvSpPr>
          <p:nvPr>
            <p:ph type="dt"/>
          </p:nvPr>
        </p:nvSpPr>
        <p:spPr>
          <a:xfrm>
            <a:off x="457200" y="6353175"/>
            <a:ext cx="2103438" cy="35401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BB962C8B-B14F-4D97-AF65-F5344CB8AC3E}" type="datetime1">
              <a:rPr lang="fr-FR" altLang="x-none" dirty="0" err="1"/>
            </a:fld>
            <a:endParaRPr lang="fr-FR" altLang="x-none" dirty="0" err="1"/>
          </a:p>
        </p:txBody>
      </p:sp>
      <p:sp>
        <p:nvSpPr>
          <p:cNvPr id="1028" name="Zone de texte 1027"/>
          <p:cNvSpPr txBox="1"/>
          <p:nvPr/>
        </p:nvSpPr>
        <p:spPr>
          <a:xfrm>
            <a:off x="3124200" y="6354763"/>
            <a:ext cx="2895600" cy="368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1029" name="Espace réservé du numéro de diapositive 1028"/>
          <p:cNvSpPr>
            <a:spLocks noGrp="1"/>
          </p:cNvSpPr>
          <p:nvPr>
            <p:ph type="sldNum"/>
          </p:nvPr>
        </p:nvSpPr>
        <p:spPr>
          <a:xfrm>
            <a:off x="6553200" y="6353175"/>
            <a:ext cx="2103438" cy="35401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marL="0" lvl="0" indent="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  <a:lvl2pPr marL="742950" lvl="1" indent="-28575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2pPr>
      <a:lvl3pPr marL="1143000" lvl="2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3pPr>
      <a:lvl4pPr marL="1600200" lvl="3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4pPr>
      <a:lvl5pPr marL="2057400" lvl="4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5pPr>
    </p:titleStyle>
    <p:bodyStyle>
      <a:lvl1pPr marL="342900" lvl="0" indent="-342900" algn="l" defTabSz="449580" rtl="0" eaLnBrk="0" fontAlgn="base" latinLnBrk="0" hangingPunct="0">
        <a:lnSpc>
          <a:spcPct val="10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0" fontAlgn="base" latinLnBrk="0" hangingPunct="0">
        <a:lnSpc>
          <a:spcPct val="10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8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2pPr>
      <a:lvl3pPr marL="1143000" lvl="2" indent="-228600" algn="l" defTabSz="44958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3pPr>
      <a:lvl4pPr marL="1600200" lvl="3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4pPr>
      <a:lvl5pPr marL="2057400" lvl="4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5pPr>
      <a:lvl6pPr marL="2514600" lvl="5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6pPr>
      <a:lvl7pPr marL="2971800" lvl="6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7pPr>
      <a:lvl8pPr marL="3429000" lvl="7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8pPr>
      <a:lvl9pPr marL="3886200" lvl="8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9pPr>
    </p:bodyStyle>
    <p:otherStyle>
      <a:lvl1pPr marL="0" lvl="0" indent="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lvl="2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lvl="3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lvl="4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286000" lvl="5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6pPr>
      <a:lvl7pPr marL="2743200" lvl="6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7pPr>
      <a:lvl8pPr marL="3200400" lvl="7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8pPr>
      <a:lvl9pPr marL="3657600" lvl="8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3" name="Zone de texte 307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074" name="Zone de texte 307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Art 3:35 AR CSA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ART 3:94 AR CSA (reprise de RDV sur immos incorporelles et corporelles dont l'utilisation n'est pas limitée dans le temps)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ART 3:22 AR CSA (plus-value antérieures à 1983)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Avis CNC 2011/14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Avis CNC 2011/06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7" name="Zone de texte 409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4098" name="Zone de texte 409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Sur IC et IF Only 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Optionnel 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Excédent certain et durable 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Pas plus que la valeur de marché 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Condition de rentabilité globale 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Si nécessaire à l'activité de l'entreprise, rentabilité propre au bien même (mention dans les annexes)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1" name="Zone de texte 512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5122" name="Zone de texte 512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Cas pratique :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SRL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Immeuble à 900,000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Durée d'amortissement déterminée dans les règles d'évaluation : 30 ans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Passez les amortissements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5" name="Zone de texte 614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6146" name="Zone de texte 6145"/>
          <p:cNvSpPr txBox="1"/>
          <p:nvPr/>
        </p:nvSpPr>
        <p:spPr>
          <a:xfrm>
            <a:off x="539750" y="1628775"/>
            <a:ext cx="7635875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Compte de Résultat 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Amt : 900,000 sur 30 ans = 30000 eur par an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69" name="Zone de texte 716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7170" name="Zone de texte 7169"/>
          <p:cNvSpPr txBox="1"/>
          <p:nvPr/>
        </p:nvSpPr>
        <p:spPr>
          <a:xfrm>
            <a:off x="539750" y="1628775"/>
            <a:ext cx="7635875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Compte de Résultat 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Amt : 900,000 sur 30 ans = 30000 eur par an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630200     30000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221009                          30000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3" name="Zone de texte 819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8194" name="Zone de texte 819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Bilan après 10 ans, comment se présente le bilan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Immeuble  221000 :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 hangingPunct="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Amt             221009 :   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 hangingPunct="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 hangingPunct="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 hangingPunct="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 hangingPunct="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8195" name="Zone de texte 8194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17" name="Zone de texte 921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9218" name="Zone de texte 921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Bilan après 10 ans, comment se présente le bilan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Immeuble  221000 :  900.000 €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Amt             221009 :    -300.000 € 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30,000 eur par an * 10 ans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9219" name="Zone de texte 9218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1" name="Zone de texte 1024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0242" name="Zone de texte 1024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Après 10 ans, plus value de réévaluation de  l'organe de gestion souhaite passer une plus-value de 1.000.000 eur. Passez l'écriture.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0243" name="Zone de texte 10242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5" name="Zone de texte 1126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1266" name="Zone de texte 1126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Après 10 ans, plus value de réévaluation de  l'organe de gestion souhaite passer une plus-value de 1.000.000 eur. Passez l'écriture.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221080     1.000.000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121000                               1.000.000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1267" name="Zone de texte 11266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89" name="Zone de texte 1228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2290" name="Zone de texte 1228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2291" name="Zone de texte 12290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3" name="Zone de texte 1331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3314" name="Zone de texte 1331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3315" name="Zone de texte 13314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13316" name="Grouper 13315"/>
          <p:cNvGrpSpPr/>
          <p:nvPr/>
        </p:nvGrpSpPr>
        <p:grpSpPr>
          <a:xfrm>
            <a:off x="2074863" y="3895725"/>
            <a:ext cx="5072062" cy="1463675"/>
            <a:chOff x="1307" y="2454"/>
            <a:chExt cx="3195" cy="922"/>
          </a:xfrm>
        </p:grpSpPr>
        <p:sp>
          <p:nvSpPr>
            <p:cNvPr id="13317" name="Rectangle 13316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18" name="Rectangle 13317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19" name="Rectangle 13318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20" name="Rectangle 13319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1" name="Rectangle 13320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22" name="Rectangle 13321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3" name="Rectangle 13322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4" name="Rectangle 13323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5" name="Rectangle 13324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26" name="Rectangle 13325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7" name="Rectangle 13326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28" name="Rectangle 13327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29" name="Rectangle 13328"/>
            <p:cNvSpPr/>
            <p:nvPr/>
          </p:nvSpPr>
          <p:spPr>
            <a:xfrm>
              <a:off x="1307" y="314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3330" name="Rectangle 13329"/>
            <p:cNvSpPr/>
            <p:nvPr/>
          </p:nvSpPr>
          <p:spPr>
            <a:xfrm>
              <a:off x="2106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31" name="Rectangle 13330"/>
            <p:cNvSpPr/>
            <p:nvPr/>
          </p:nvSpPr>
          <p:spPr>
            <a:xfrm>
              <a:off x="2904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32" name="Rectangle 13331"/>
            <p:cNvSpPr/>
            <p:nvPr/>
          </p:nvSpPr>
          <p:spPr>
            <a:xfrm>
              <a:off x="3703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3333" name="Connecteur droit 13332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4" name="Connecteur droit 13333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5" name="Connecteur droit 13334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6" name="Connecteur droit 13335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7" name="Connecteur droit 13336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8" name="Connecteur droit 13337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39" name="Connecteur droit 13338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0" name="Connecteur droit 13339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1" name="Connecteur droit 13340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2" name="Connecteur droit 13341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3" name="Connecteur droit 13342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4" name="Connecteur droit 13343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5" name="Connecteur droit 13344"/>
            <p:cNvSpPr/>
            <p:nvPr/>
          </p:nvSpPr>
          <p:spPr>
            <a:xfrm>
              <a:off x="1307" y="314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6" name="Connecteur droit 13345"/>
            <p:cNvSpPr/>
            <p:nvPr/>
          </p:nvSpPr>
          <p:spPr>
            <a:xfrm>
              <a:off x="2106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7" name="Connecteur droit 13346"/>
            <p:cNvSpPr/>
            <p:nvPr/>
          </p:nvSpPr>
          <p:spPr>
            <a:xfrm>
              <a:off x="2904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8" name="Connecteur droit 13347"/>
            <p:cNvSpPr/>
            <p:nvPr/>
          </p:nvSpPr>
          <p:spPr>
            <a:xfrm>
              <a:off x="3703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9" name="Connecteur droit 13348"/>
            <p:cNvSpPr/>
            <p:nvPr/>
          </p:nvSpPr>
          <p:spPr>
            <a:xfrm>
              <a:off x="1307" y="3377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0" name="Connecteur droit 13349"/>
            <p:cNvSpPr/>
            <p:nvPr/>
          </p:nvSpPr>
          <p:spPr>
            <a:xfrm>
              <a:off x="2106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1" name="Connecteur droit 13350"/>
            <p:cNvSpPr/>
            <p:nvPr/>
          </p:nvSpPr>
          <p:spPr>
            <a:xfrm>
              <a:off x="2904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2" name="Connecteur droit 13351"/>
            <p:cNvSpPr/>
            <p:nvPr/>
          </p:nvSpPr>
          <p:spPr>
            <a:xfrm>
              <a:off x="3703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3" name="Connecteur droit 13352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4" name="Connecteur droit 13353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5" name="Connecteur droit 13354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6" name="Connecteur droit 13355"/>
            <p:cNvSpPr/>
            <p:nvPr/>
          </p:nvSpPr>
          <p:spPr>
            <a:xfrm>
              <a:off x="1307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7" name="Connecteur droit 13356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8" name="Connecteur droit 13357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59" name="Connecteur droit 13358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0" name="Connecteur droit 13359"/>
            <p:cNvSpPr/>
            <p:nvPr/>
          </p:nvSpPr>
          <p:spPr>
            <a:xfrm>
              <a:off x="2106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1" name="Connecteur droit 13360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2" name="Connecteur droit 13361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3" name="Connecteur droit 13362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4" name="Connecteur droit 13363"/>
            <p:cNvSpPr/>
            <p:nvPr/>
          </p:nvSpPr>
          <p:spPr>
            <a:xfrm>
              <a:off x="2904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5" name="Connecteur droit 13364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6" name="Connecteur droit 13365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7" name="Connecteur droit 13366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8" name="Connecteur droit 13367"/>
            <p:cNvSpPr/>
            <p:nvPr/>
          </p:nvSpPr>
          <p:spPr>
            <a:xfrm>
              <a:off x="37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69" name="Connecteur droit 13368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70" name="Connecteur droit 13369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71" name="Connecteur droit 13370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72" name="Connecteur droit 13371"/>
            <p:cNvSpPr/>
            <p:nvPr/>
          </p:nvSpPr>
          <p:spPr>
            <a:xfrm>
              <a:off x="45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7" name="Zone de texte 1433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4338" name="Zone de texte 1433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bilan,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Après 10 ans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Après avoir passé l'écriture de plus-value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4339" name="Zone de texte 14338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14340" name="Grouper 14339"/>
          <p:cNvGrpSpPr/>
          <p:nvPr/>
        </p:nvGrpSpPr>
        <p:grpSpPr>
          <a:xfrm>
            <a:off x="2074863" y="3895725"/>
            <a:ext cx="5072062" cy="1463675"/>
            <a:chOff x="1307" y="2454"/>
            <a:chExt cx="3195" cy="922"/>
          </a:xfrm>
        </p:grpSpPr>
        <p:sp>
          <p:nvSpPr>
            <p:cNvPr id="14341" name="Rectangle 14340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42" name="Rectangle 14341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43" name="Rectangle 14342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44" name="Rectangle 14343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45" name="Rectangle 14344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46" name="Rectangle 14345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900.000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47" name="Rectangle 14346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48" name="Rectangle 14347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49" name="Rectangle 14348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0" name="Rectangle 14349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1" name="Rectangle 14350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2" name="Rectangle 14351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3" name="Rectangle 14352"/>
            <p:cNvSpPr/>
            <p:nvPr/>
          </p:nvSpPr>
          <p:spPr>
            <a:xfrm>
              <a:off x="1307" y="314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4" name="Rectangle 14353"/>
            <p:cNvSpPr/>
            <p:nvPr/>
          </p:nvSpPr>
          <p:spPr>
            <a:xfrm>
              <a:off x="2106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(300.000)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4355" name="Rectangle 14354"/>
            <p:cNvSpPr/>
            <p:nvPr/>
          </p:nvSpPr>
          <p:spPr>
            <a:xfrm>
              <a:off x="2904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56" name="Rectangle 14355"/>
            <p:cNvSpPr/>
            <p:nvPr/>
          </p:nvSpPr>
          <p:spPr>
            <a:xfrm>
              <a:off x="3703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4357" name="Connecteur droit 14356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58" name="Connecteur droit 14357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59" name="Connecteur droit 14358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0" name="Connecteur droit 14359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1" name="Connecteur droit 14360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2" name="Connecteur droit 14361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3" name="Connecteur droit 14362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4" name="Connecteur droit 14363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5" name="Connecteur droit 14364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6" name="Connecteur droit 14365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7" name="Connecteur droit 14366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8" name="Connecteur droit 14367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69" name="Connecteur droit 14368"/>
            <p:cNvSpPr/>
            <p:nvPr/>
          </p:nvSpPr>
          <p:spPr>
            <a:xfrm>
              <a:off x="1307" y="314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0" name="Connecteur droit 14369"/>
            <p:cNvSpPr/>
            <p:nvPr/>
          </p:nvSpPr>
          <p:spPr>
            <a:xfrm>
              <a:off x="2106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1" name="Connecteur droit 14370"/>
            <p:cNvSpPr/>
            <p:nvPr/>
          </p:nvSpPr>
          <p:spPr>
            <a:xfrm>
              <a:off x="2904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2" name="Connecteur droit 14371"/>
            <p:cNvSpPr/>
            <p:nvPr/>
          </p:nvSpPr>
          <p:spPr>
            <a:xfrm>
              <a:off x="3703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3" name="Connecteur droit 14372"/>
            <p:cNvSpPr/>
            <p:nvPr/>
          </p:nvSpPr>
          <p:spPr>
            <a:xfrm>
              <a:off x="1307" y="3377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4" name="Connecteur droit 14373"/>
            <p:cNvSpPr/>
            <p:nvPr/>
          </p:nvSpPr>
          <p:spPr>
            <a:xfrm>
              <a:off x="2106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5" name="Connecteur droit 14374"/>
            <p:cNvSpPr/>
            <p:nvPr/>
          </p:nvSpPr>
          <p:spPr>
            <a:xfrm>
              <a:off x="2904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6" name="Connecteur droit 14375"/>
            <p:cNvSpPr/>
            <p:nvPr/>
          </p:nvSpPr>
          <p:spPr>
            <a:xfrm>
              <a:off x="3703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7" name="Connecteur droit 14376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8" name="Connecteur droit 14377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79" name="Connecteur droit 14378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0" name="Connecteur droit 14379"/>
            <p:cNvSpPr/>
            <p:nvPr/>
          </p:nvSpPr>
          <p:spPr>
            <a:xfrm>
              <a:off x="1307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1" name="Connecteur droit 14380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2" name="Connecteur droit 14381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3" name="Connecteur droit 14382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4" name="Connecteur droit 14383"/>
            <p:cNvSpPr/>
            <p:nvPr/>
          </p:nvSpPr>
          <p:spPr>
            <a:xfrm>
              <a:off x="2106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5" name="Connecteur droit 14384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6" name="Connecteur droit 14385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7" name="Connecteur droit 14386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8" name="Connecteur droit 14387"/>
            <p:cNvSpPr/>
            <p:nvPr/>
          </p:nvSpPr>
          <p:spPr>
            <a:xfrm>
              <a:off x="2904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89" name="Connecteur droit 14388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0" name="Connecteur droit 14389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1" name="Connecteur droit 14390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2" name="Connecteur droit 14391"/>
            <p:cNvSpPr/>
            <p:nvPr/>
          </p:nvSpPr>
          <p:spPr>
            <a:xfrm>
              <a:off x="37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3" name="Connecteur droit 14392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4" name="Connecteur droit 14393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5" name="Connecteur droit 14394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4396" name="Connecteur droit 14395"/>
            <p:cNvSpPr/>
            <p:nvPr/>
          </p:nvSpPr>
          <p:spPr>
            <a:xfrm>
              <a:off x="45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1" name="Zone de texte 1536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5362" name="Zone de texte 1536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Pour rappel :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Affectation de la plus-value 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- ne rien faire 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- la plus-value non amortie ne peut pas servir à apurer des pertes ;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- affectation aux réserves à concurrence de la plus-value amortie.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5" name="Zone de texte 1638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6386" name="Zone de texte 16385"/>
          <p:cNvSpPr txBox="1"/>
          <p:nvPr/>
        </p:nvSpPr>
        <p:spPr>
          <a:xfrm>
            <a:off x="539750" y="1628775"/>
            <a:ext cx="7635875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Passez les écritures d'amortissement annuel : Ecritures annuelles après la plus-value 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dirty="0" err="1">
              <a:solidFill>
                <a:srgbClr val="000000"/>
              </a:solidFill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09" name="Zone de texte 1740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7410" name="Zone de texte 17409"/>
          <p:cNvSpPr txBox="1"/>
          <p:nvPr/>
        </p:nvSpPr>
        <p:spPr>
          <a:xfrm>
            <a:off x="539750" y="1628775"/>
            <a:ext cx="7635875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Passez les écritures d'amortissement annuel : Ecritures annuelles après la plus-value 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630200     30.000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221009                          30.000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630200     50.000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221089                            50.000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dirty="0" err="1">
              <a:solidFill>
                <a:srgbClr val="000000"/>
              </a:solidFill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3" name="Zone de texte 1843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8434" name="Zone de texte 1843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Après 20 ans, comment se présente le bilan ?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7" name="Zone de texte 1945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9458" name="Zone de texte 1945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 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9459" name="Zone de texte 19458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19460" name="Grouper 19459"/>
          <p:cNvGrpSpPr/>
          <p:nvPr/>
        </p:nvGrpSpPr>
        <p:grpSpPr>
          <a:xfrm>
            <a:off x="2074863" y="3895725"/>
            <a:ext cx="5072062" cy="1830388"/>
            <a:chOff x="1307" y="2454"/>
            <a:chExt cx="3195" cy="1153"/>
          </a:xfrm>
        </p:grpSpPr>
        <p:sp>
          <p:nvSpPr>
            <p:cNvPr id="19461" name="Rectangle 19460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62" name="Rectangle 19461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63" name="Rectangle 19462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64" name="Rectangle 19463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65" name="Rectangle 19464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66" name="Rectangle 19465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67" name="Rectangle 19466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68" name="Rectangle 19467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69" name="Rectangle 19468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70" name="Rectangle 19469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1" name="Rectangle 19470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72" name="Rectangle 19471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3" name="Rectangle 19472"/>
            <p:cNvSpPr/>
            <p:nvPr/>
          </p:nvSpPr>
          <p:spPr>
            <a:xfrm>
              <a:off x="1307" y="314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74" name="Rectangle 19473"/>
            <p:cNvSpPr/>
            <p:nvPr/>
          </p:nvSpPr>
          <p:spPr>
            <a:xfrm>
              <a:off x="2106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5" name="Rectangle 19474"/>
            <p:cNvSpPr/>
            <p:nvPr/>
          </p:nvSpPr>
          <p:spPr>
            <a:xfrm>
              <a:off x="2904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6" name="Rectangle 19475"/>
            <p:cNvSpPr/>
            <p:nvPr/>
          </p:nvSpPr>
          <p:spPr>
            <a:xfrm>
              <a:off x="3703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7" name="Rectangle 19476"/>
            <p:cNvSpPr/>
            <p:nvPr/>
          </p:nvSpPr>
          <p:spPr>
            <a:xfrm>
              <a:off x="1307" y="3377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19478" name="Rectangle 19477"/>
            <p:cNvSpPr/>
            <p:nvPr/>
          </p:nvSpPr>
          <p:spPr>
            <a:xfrm>
              <a:off x="2106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79" name="Rectangle 19478"/>
            <p:cNvSpPr/>
            <p:nvPr/>
          </p:nvSpPr>
          <p:spPr>
            <a:xfrm>
              <a:off x="2904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80" name="Rectangle 19479"/>
            <p:cNvSpPr/>
            <p:nvPr/>
          </p:nvSpPr>
          <p:spPr>
            <a:xfrm>
              <a:off x="3703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19481" name="Connecteur droit 19480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2" name="Connecteur droit 19481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3" name="Connecteur droit 19482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4" name="Connecteur droit 19483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5" name="Connecteur droit 19484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6" name="Connecteur droit 19485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7" name="Connecteur droit 19486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8" name="Connecteur droit 19487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89" name="Connecteur droit 19488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0" name="Connecteur droit 19489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1" name="Connecteur droit 19490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2" name="Connecteur droit 19491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3" name="Connecteur droit 19492"/>
            <p:cNvSpPr/>
            <p:nvPr/>
          </p:nvSpPr>
          <p:spPr>
            <a:xfrm>
              <a:off x="1307" y="314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4" name="Connecteur droit 19493"/>
            <p:cNvSpPr/>
            <p:nvPr/>
          </p:nvSpPr>
          <p:spPr>
            <a:xfrm>
              <a:off x="2106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5" name="Connecteur droit 19494"/>
            <p:cNvSpPr/>
            <p:nvPr/>
          </p:nvSpPr>
          <p:spPr>
            <a:xfrm>
              <a:off x="2904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6" name="Connecteur droit 19495"/>
            <p:cNvSpPr/>
            <p:nvPr/>
          </p:nvSpPr>
          <p:spPr>
            <a:xfrm>
              <a:off x="3703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7" name="Connecteur droit 19496"/>
            <p:cNvSpPr/>
            <p:nvPr/>
          </p:nvSpPr>
          <p:spPr>
            <a:xfrm>
              <a:off x="1307" y="3377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8" name="Connecteur droit 19497"/>
            <p:cNvSpPr/>
            <p:nvPr/>
          </p:nvSpPr>
          <p:spPr>
            <a:xfrm>
              <a:off x="2106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499" name="Connecteur droit 19498"/>
            <p:cNvSpPr/>
            <p:nvPr/>
          </p:nvSpPr>
          <p:spPr>
            <a:xfrm>
              <a:off x="2904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0" name="Connecteur droit 19499"/>
            <p:cNvSpPr/>
            <p:nvPr/>
          </p:nvSpPr>
          <p:spPr>
            <a:xfrm>
              <a:off x="3703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1" name="Connecteur droit 19500"/>
            <p:cNvSpPr/>
            <p:nvPr/>
          </p:nvSpPr>
          <p:spPr>
            <a:xfrm>
              <a:off x="1307" y="3608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2" name="Connecteur droit 19501"/>
            <p:cNvSpPr/>
            <p:nvPr/>
          </p:nvSpPr>
          <p:spPr>
            <a:xfrm>
              <a:off x="2106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3" name="Connecteur droit 19502"/>
            <p:cNvSpPr/>
            <p:nvPr/>
          </p:nvSpPr>
          <p:spPr>
            <a:xfrm>
              <a:off x="2904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4" name="Connecteur droit 19503"/>
            <p:cNvSpPr/>
            <p:nvPr/>
          </p:nvSpPr>
          <p:spPr>
            <a:xfrm>
              <a:off x="3703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5" name="Connecteur droit 19504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6" name="Connecteur droit 19505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7" name="Connecteur droit 19506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8" name="Connecteur droit 19507"/>
            <p:cNvSpPr/>
            <p:nvPr/>
          </p:nvSpPr>
          <p:spPr>
            <a:xfrm>
              <a:off x="1307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09" name="Connecteur droit 19508"/>
            <p:cNvSpPr/>
            <p:nvPr/>
          </p:nvSpPr>
          <p:spPr>
            <a:xfrm>
              <a:off x="1307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0" name="Connecteur droit 19509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1" name="Connecteur droit 19510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2" name="Connecteur droit 19511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3" name="Connecteur droit 19512"/>
            <p:cNvSpPr/>
            <p:nvPr/>
          </p:nvSpPr>
          <p:spPr>
            <a:xfrm>
              <a:off x="2106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4" name="Connecteur droit 19513"/>
            <p:cNvSpPr/>
            <p:nvPr/>
          </p:nvSpPr>
          <p:spPr>
            <a:xfrm>
              <a:off x="2106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5" name="Connecteur droit 19514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6" name="Connecteur droit 19515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7" name="Connecteur droit 19516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8" name="Connecteur droit 19517"/>
            <p:cNvSpPr/>
            <p:nvPr/>
          </p:nvSpPr>
          <p:spPr>
            <a:xfrm>
              <a:off x="2904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19" name="Connecteur droit 19518"/>
            <p:cNvSpPr/>
            <p:nvPr/>
          </p:nvSpPr>
          <p:spPr>
            <a:xfrm>
              <a:off x="2904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0" name="Connecteur droit 19519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1" name="Connecteur droit 19520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2" name="Connecteur droit 19521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3" name="Connecteur droit 19522"/>
            <p:cNvSpPr/>
            <p:nvPr/>
          </p:nvSpPr>
          <p:spPr>
            <a:xfrm>
              <a:off x="37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4" name="Connecteur droit 19523"/>
            <p:cNvSpPr/>
            <p:nvPr/>
          </p:nvSpPr>
          <p:spPr>
            <a:xfrm>
              <a:off x="37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5" name="Connecteur droit 19524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6" name="Connecteur droit 19525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7" name="Connecteur droit 19526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8" name="Connecteur droit 19527"/>
            <p:cNvSpPr/>
            <p:nvPr/>
          </p:nvSpPr>
          <p:spPr>
            <a:xfrm>
              <a:off x="45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529" name="Connecteur droit 19528"/>
            <p:cNvSpPr/>
            <p:nvPr/>
          </p:nvSpPr>
          <p:spPr>
            <a:xfrm>
              <a:off x="45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1" name="Zone de texte 2048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0482" name="Zone de texte 2048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0483" name="Zone de texte 20482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20484" name="Grouper 20483"/>
          <p:cNvGrpSpPr/>
          <p:nvPr/>
        </p:nvGrpSpPr>
        <p:grpSpPr>
          <a:xfrm>
            <a:off x="2074863" y="3895725"/>
            <a:ext cx="5072062" cy="1830388"/>
            <a:chOff x="1307" y="2454"/>
            <a:chExt cx="3195" cy="1153"/>
          </a:xfrm>
        </p:grpSpPr>
        <p:sp>
          <p:nvSpPr>
            <p:cNvPr id="20485" name="Rectangle 20484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86" name="Rectangle 20485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487" name="Rectangle 20486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88" name="Rectangle 20487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489" name="Rectangle 20488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0" name="Rectangle 20489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900.000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1" name="Rectangle 20490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492" name="Rectangle 20491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493" name="Rectangle 20492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4" name="Rectangle 20493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5" name="Rectangle 20494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6" name="Rectangle 20495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7" name="Rectangle 20496"/>
            <p:cNvSpPr/>
            <p:nvPr/>
          </p:nvSpPr>
          <p:spPr>
            <a:xfrm>
              <a:off x="1307" y="314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8" name="Rectangle 20497"/>
            <p:cNvSpPr/>
            <p:nvPr/>
          </p:nvSpPr>
          <p:spPr>
            <a:xfrm>
              <a:off x="2106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(500.000)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499" name="Rectangle 20498"/>
            <p:cNvSpPr/>
            <p:nvPr/>
          </p:nvSpPr>
          <p:spPr>
            <a:xfrm>
              <a:off x="2904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500" name="Rectangle 20499"/>
            <p:cNvSpPr/>
            <p:nvPr/>
          </p:nvSpPr>
          <p:spPr>
            <a:xfrm>
              <a:off x="3703" y="314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501" name="Rectangle 20500"/>
            <p:cNvSpPr/>
            <p:nvPr/>
          </p:nvSpPr>
          <p:spPr>
            <a:xfrm>
              <a:off x="1307" y="3377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502" name="Rectangle 20501"/>
            <p:cNvSpPr/>
            <p:nvPr/>
          </p:nvSpPr>
          <p:spPr>
            <a:xfrm>
              <a:off x="2106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(600.000)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0503" name="Rectangle 20502"/>
            <p:cNvSpPr/>
            <p:nvPr/>
          </p:nvSpPr>
          <p:spPr>
            <a:xfrm>
              <a:off x="2904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504" name="Rectangle 20503"/>
            <p:cNvSpPr/>
            <p:nvPr/>
          </p:nvSpPr>
          <p:spPr>
            <a:xfrm>
              <a:off x="3703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0505" name="Connecteur droit 20504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06" name="Connecteur droit 20505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07" name="Connecteur droit 20506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08" name="Connecteur droit 20507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09" name="Connecteur droit 20508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0" name="Connecteur droit 20509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1" name="Connecteur droit 20510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2" name="Connecteur droit 20511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3" name="Connecteur droit 20512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4" name="Connecteur droit 20513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5" name="Connecteur droit 20514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6" name="Connecteur droit 20515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7" name="Connecteur droit 20516"/>
            <p:cNvSpPr/>
            <p:nvPr/>
          </p:nvSpPr>
          <p:spPr>
            <a:xfrm>
              <a:off x="1307" y="314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8" name="Connecteur droit 20517"/>
            <p:cNvSpPr/>
            <p:nvPr/>
          </p:nvSpPr>
          <p:spPr>
            <a:xfrm>
              <a:off x="2106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19" name="Connecteur droit 20518"/>
            <p:cNvSpPr/>
            <p:nvPr/>
          </p:nvSpPr>
          <p:spPr>
            <a:xfrm>
              <a:off x="2904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0" name="Connecteur droit 20519"/>
            <p:cNvSpPr/>
            <p:nvPr/>
          </p:nvSpPr>
          <p:spPr>
            <a:xfrm>
              <a:off x="3703" y="314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1" name="Connecteur droit 20520"/>
            <p:cNvSpPr/>
            <p:nvPr/>
          </p:nvSpPr>
          <p:spPr>
            <a:xfrm>
              <a:off x="1307" y="3377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2" name="Connecteur droit 20521"/>
            <p:cNvSpPr/>
            <p:nvPr/>
          </p:nvSpPr>
          <p:spPr>
            <a:xfrm>
              <a:off x="2106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3" name="Connecteur droit 20522"/>
            <p:cNvSpPr/>
            <p:nvPr/>
          </p:nvSpPr>
          <p:spPr>
            <a:xfrm>
              <a:off x="2904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4" name="Connecteur droit 20523"/>
            <p:cNvSpPr/>
            <p:nvPr/>
          </p:nvSpPr>
          <p:spPr>
            <a:xfrm>
              <a:off x="3703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5" name="Connecteur droit 20524"/>
            <p:cNvSpPr/>
            <p:nvPr/>
          </p:nvSpPr>
          <p:spPr>
            <a:xfrm>
              <a:off x="1307" y="3608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6" name="Connecteur droit 20525"/>
            <p:cNvSpPr/>
            <p:nvPr/>
          </p:nvSpPr>
          <p:spPr>
            <a:xfrm>
              <a:off x="2106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7" name="Connecteur droit 20526"/>
            <p:cNvSpPr/>
            <p:nvPr/>
          </p:nvSpPr>
          <p:spPr>
            <a:xfrm>
              <a:off x="2904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8" name="Connecteur droit 20527"/>
            <p:cNvSpPr/>
            <p:nvPr/>
          </p:nvSpPr>
          <p:spPr>
            <a:xfrm>
              <a:off x="3703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29" name="Connecteur droit 20528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0" name="Connecteur droit 20529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1" name="Connecteur droit 20530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2" name="Connecteur droit 20531"/>
            <p:cNvSpPr/>
            <p:nvPr/>
          </p:nvSpPr>
          <p:spPr>
            <a:xfrm>
              <a:off x="1307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3" name="Connecteur droit 20532"/>
            <p:cNvSpPr/>
            <p:nvPr/>
          </p:nvSpPr>
          <p:spPr>
            <a:xfrm>
              <a:off x="1307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4" name="Connecteur droit 20533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5" name="Connecteur droit 20534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6" name="Connecteur droit 20535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7" name="Connecteur droit 20536"/>
            <p:cNvSpPr/>
            <p:nvPr/>
          </p:nvSpPr>
          <p:spPr>
            <a:xfrm>
              <a:off x="2106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8" name="Connecteur droit 20537"/>
            <p:cNvSpPr/>
            <p:nvPr/>
          </p:nvSpPr>
          <p:spPr>
            <a:xfrm>
              <a:off x="2106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39" name="Connecteur droit 20538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0" name="Connecteur droit 20539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1" name="Connecteur droit 20540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2" name="Connecteur droit 20541"/>
            <p:cNvSpPr/>
            <p:nvPr/>
          </p:nvSpPr>
          <p:spPr>
            <a:xfrm>
              <a:off x="2904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3" name="Connecteur droit 20542"/>
            <p:cNvSpPr/>
            <p:nvPr/>
          </p:nvSpPr>
          <p:spPr>
            <a:xfrm>
              <a:off x="2904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4" name="Connecteur droit 20543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5" name="Connecteur droit 20544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6" name="Connecteur droit 20545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7" name="Connecteur droit 20546"/>
            <p:cNvSpPr/>
            <p:nvPr/>
          </p:nvSpPr>
          <p:spPr>
            <a:xfrm>
              <a:off x="37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8" name="Connecteur droit 20547"/>
            <p:cNvSpPr/>
            <p:nvPr/>
          </p:nvSpPr>
          <p:spPr>
            <a:xfrm>
              <a:off x="37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49" name="Connecteur droit 20548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50" name="Connecteur droit 20549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51" name="Connecteur droit 20550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52" name="Connecteur droit 20551"/>
            <p:cNvSpPr/>
            <p:nvPr/>
          </p:nvSpPr>
          <p:spPr>
            <a:xfrm>
              <a:off x="4503" y="314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0553" name="Connecteur droit 20552"/>
            <p:cNvSpPr/>
            <p:nvPr/>
          </p:nvSpPr>
          <p:spPr>
            <a:xfrm>
              <a:off x="45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05" name="Zone de texte 2150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1506" name="Zone de texte 2150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se présente le bilan ?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Autre présentation - il y a un déséquilibre au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bilan dans les comptes de plus value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1507" name="Zone de texte 21506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21508" name="Grouper 21507"/>
          <p:cNvGrpSpPr/>
          <p:nvPr/>
        </p:nvGrpSpPr>
        <p:grpSpPr>
          <a:xfrm>
            <a:off x="2074863" y="3895725"/>
            <a:ext cx="5072062" cy="2197100"/>
            <a:chOff x="1307" y="2454"/>
            <a:chExt cx="3195" cy="1384"/>
          </a:xfrm>
        </p:grpSpPr>
        <p:sp>
          <p:nvSpPr>
            <p:cNvPr id="21509" name="Rectangle 21508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1510" name="Rectangle 21509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11" name="Rectangle 21510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1512" name="Rectangle 21511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13" name="Rectangle 21512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1514" name="Rectangle 21513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900.000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1515" name="Rectangle 21514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16" name="Rectangle 21515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17" name="Rectangle 21516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221009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18" name="Rectangle 21517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(600.000)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19" name="Rectangle 21518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0" name="Rectangle 21519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1" name="Rectangle 21520"/>
            <p:cNvSpPr/>
            <p:nvPr/>
          </p:nvSpPr>
          <p:spPr>
            <a:xfrm>
              <a:off x="1307" y="3146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2" name="Rectangle 21521"/>
            <p:cNvSpPr/>
            <p:nvPr/>
          </p:nvSpPr>
          <p:spPr>
            <a:xfrm>
              <a:off x="2106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3" name="Rectangle 21522"/>
            <p:cNvSpPr/>
            <p:nvPr/>
          </p:nvSpPr>
          <p:spPr>
            <a:xfrm>
              <a:off x="2904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4" name="Rectangle 21523"/>
            <p:cNvSpPr/>
            <p:nvPr/>
          </p:nvSpPr>
          <p:spPr>
            <a:xfrm>
              <a:off x="3703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25" name="Rectangle 21524"/>
            <p:cNvSpPr/>
            <p:nvPr/>
          </p:nvSpPr>
          <p:spPr>
            <a:xfrm>
              <a:off x="1307" y="3377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221080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26" name="Rectangle 21525"/>
            <p:cNvSpPr/>
            <p:nvPr/>
          </p:nvSpPr>
          <p:spPr>
            <a:xfrm>
              <a:off x="2106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27" name="Rectangle 21526"/>
            <p:cNvSpPr/>
            <p:nvPr/>
          </p:nvSpPr>
          <p:spPr>
            <a:xfrm>
              <a:off x="2904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121000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28" name="Rectangle 21527"/>
            <p:cNvSpPr/>
            <p:nvPr/>
          </p:nvSpPr>
          <p:spPr>
            <a:xfrm>
              <a:off x="3703" y="3377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29" name="Rectangle 21528"/>
            <p:cNvSpPr/>
            <p:nvPr/>
          </p:nvSpPr>
          <p:spPr>
            <a:xfrm>
              <a:off x="1307" y="3608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221089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30" name="Rectangle 21529"/>
            <p:cNvSpPr/>
            <p:nvPr/>
          </p:nvSpPr>
          <p:spPr>
            <a:xfrm>
              <a:off x="2106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(500.000)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1531" name="Rectangle 21530"/>
            <p:cNvSpPr/>
            <p:nvPr/>
          </p:nvSpPr>
          <p:spPr>
            <a:xfrm>
              <a:off x="2904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32" name="Rectangle 21531"/>
            <p:cNvSpPr/>
            <p:nvPr/>
          </p:nvSpPr>
          <p:spPr>
            <a:xfrm>
              <a:off x="3703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1533" name="Connecteur droit 21532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4" name="Connecteur droit 21533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5" name="Connecteur droit 21534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6" name="Connecteur droit 21535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7" name="Connecteur droit 21536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8" name="Connecteur droit 21537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39" name="Connecteur droit 21538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0" name="Connecteur droit 21539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1" name="Connecteur droit 21540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2" name="Connecteur droit 21541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3" name="Connecteur droit 21542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4" name="Connecteur droit 21543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5" name="Connecteur droit 21544"/>
            <p:cNvSpPr/>
            <p:nvPr/>
          </p:nvSpPr>
          <p:spPr>
            <a:xfrm>
              <a:off x="1307" y="314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6" name="Connecteur droit 21545"/>
            <p:cNvSpPr/>
            <p:nvPr/>
          </p:nvSpPr>
          <p:spPr>
            <a:xfrm>
              <a:off x="2106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7" name="Connecteur droit 21546"/>
            <p:cNvSpPr/>
            <p:nvPr/>
          </p:nvSpPr>
          <p:spPr>
            <a:xfrm>
              <a:off x="2904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8" name="Connecteur droit 21547"/>
            <p:cNvSpPr/>
            <p:nvPr/>
          </p:nvSpPr>
          <p:spPr>
            <a:xfrm>
              <a:off x="3703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49" name="Connecteur droit 21548"/>
            <p:cNvSpPr/>
            <p:nvPr/>
          </p:nvSpPr>
          <p:spPr>
            <a:xfrm>
              <a:off x="1307" y="3377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0" name="Connecteur droit 21549"/>
            <p:cNvSpPr/>
            <p:nvPr/>
          </p:nvSpPr>
          <p:spPr>
            <a:xfrm>
              <a:off x="2106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1" name="Connecteur droit 21550"/>
            <p:cNvSpPr/>
            <p:nvPr/>
          </p:nvSpPr>
          <p:spPr>
            <a:xfrm>
              <a:off x="2904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2" name="Connecteur droit 21551"/>
            <p:cNvSpPr/>
            <p:nvPr/>
          </p:nvSpPr>
          <p:spPr>
            <a:xfrm>
              <a:off x="3703" y="3377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3" name="Connecteur droit 21552"/>
            <p:cNvSpPr/>
            <p:nvPr/>
          </p:nvSpPr>
          <p:spPr>
            <a:xfrm>
              <a:off x="1307" y="3608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4" name="Connecteur droit 21553"/>
            <p:cNvSpPr/>
            <p:nvPr/>
          </p:nvSpPr>
          <p:spPr>
            <a:xfrm>
              <a:off x="2106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5" name="Connecteur droit 21554"/>
            <p:cNvSpPr/>
            <p:nvPr/>
          </p:nvSpPr>
          <p:spPr>
            <a:xfrm>
              <a:off x="2904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6" name="Connecteur droit 21555"/>
            <p:cNvSpPr/>
            <p:nvPr/>
          </p:nvSpPr>
          <p:spPr>
            <a:xfrm>
              <a:off x="3703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7" name="Connecteur droit 21556"/>
            <p:cNvSpPr/>
            <p:nvPr/>
          </p:nvSpPr>
          <p:spPr>
            <a:xfrm>
              <a:off x="1307" y="3839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8" name="Connecteur droit 21557"/>
            <p:cNvSpPr/>
            <p:nvPr/>
          </p:nvSpPr>
          <p:spPr>
            <a:xfrm>
              <a:off x="2106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59" name="Connecteur droit 21558"/>
            <p:cNvSpPr/>
            <p:nvPr/>
          </p:nvSpPr>
          <p:spPr>
            <a:xfrm>
              <a:off x="2904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0" name="Connecteur droit 21559"/>
            <p:cNvSpPr/>
            <p:nvPr/>
          </p:nvSpPr>
          <p:spPr>
            <a:xfrm>
              <a:off x="3703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1" name="Connecteur droit 21560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2" name="Connecteur droit 21561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3" name="Connecteur droit 21562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4" name="Connecteur droit 21563"/>
            <p:cNvSpPr/>
            <p:nvPr/>
          </p:nvSpPr>
          <p:spPr>
            <a:xfrm>
              <a:off x="1307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5" name="Connecteur droit 21564"/>
            <p:cNvSpPr/>
            <p:nvPr/>
          </p:nvSpPr>
          <p:spPr>
            <a:xfrm>
              <a:off x="1307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6" name="Connecteur droit 21565"/>
            <p:cNvSpPr/>
            <p:nvPr/>
          </p:nvSpPr>
          <p:spPr>
            <a:xfrm>
              <a:off x="1307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7" name="Connecteur droit 21566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8" name="Connecteur droit 21567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69" name="Connecteur droit 21568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0" name="Connecteur droit 21569"/>
            <p:cNvSpPr/>
            <p:nvPr/>
          </p:nvSpPr>
          <p:spPr>
            <a:xfrm>
              <a:off x="2106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1" name="Connecteur droit 21570"/>
            <p:cNvSpPr/>
            <p:nvPr/>
          </p:nvSpPr>
          <p:spPr>
            <a:xfrm>
              <a:off x="2106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2" name="Connecteur droit 21571"/>
            <p:cNvSpPr/>
            <p:nvPr/>
          </p:nvSpPr>
          <p:spPr>
            <a:xfrm>
              <a:off x="2106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3" name="Connecteur droit 21572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4" name="Connecteur droit 21573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5" name="Connecteur droit 21574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6" name="Connecteur droit 21575"/>
            <p:cNvSpPr/>
            <p:nvPr/>
          </p:nvSpPr>
          <p:spPr>
            <a:xfrm>
              <a:off x="2904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7" name="Connecteur droit 21576"/>
            <p:cNvSpPr/>
            <p:nvPr/>
          </p:nvSpPr>
          <p:spPr>
            <a:xfrm>
              <a:off x="2904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8" name="Connecteur droit 21577"/>
            <p:cNvSpPr/>
            <p:nvPr/>
          </p:nvSpPr>
          <p:spPr>
            <a:xfrm>
              <a:off x="2904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79" name="Connecteur droit 21578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0" name="Connecteur droit 21579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1" name="Connecteur droit 21580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2" name="Connecteur droit 21581"/>
            <p:cNvSpPr/>
            <p:nvPr/>
          </p:nvSpPr>
          <p:spPr>
            <a:xfrm>
              <a:off x="37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3" name="Connecteur droit 21582"/>
            <p:cNvSpPr/>
            <p:nvPr/>
          </p:nvSpPr>
          <p:spPr>
            <a:xfrm>
              <a:off x="37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4" name="Connecteur droit 21583"/>
            <p:cNvSpPr/>
            <p:nvPr/>
          </p:nvSpPr>
          <p:spPr>
            <a:xfrm>
              <a:off x="37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5" name="Connecteur droit 21584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6" name="Connecteur droit 21585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7" name="Connecteur droit 21586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8" name="Connecteur droit 21587"/>
            <p:cNvSpPr/>
            <p:nvPr/>
          </p:nvSpPr>
          <p:spPr>
            <a:xfrm>
              <a:off x="45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89" name="Connecteur droit 21588"/>
            <p:cNvSpPr/>
            <p:nvPr/>
          </p:nvSpPr>
          <p:spPr>
            <a:xfrm>
              <a:off x="4503" y="3377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90" name="Connecteur droit 21589"/>
            <p:cNvSpPr/>
            <p:nvPr/>
          </p:nvSpPr>
          <p:spPr>
            <a:xfrm>
              <a:off x="45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29" name="Zone de texte 2252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2530" name="Zone de texte 2252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Ecritures annuelles, pour reclasser la plus-value amortie :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630200     30.000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221009                          30.000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630200     50.000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221089                            50.000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121000     50.000 eur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À 133000                             50.000 eur   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3" name="Zone de texte 2355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3554" name="Zone de texte 2355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20 ans après, comment se présente le bilan quand on reclasse la plus-value amortie 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3555" name="Zone de texte 23554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23556" name="Grouper 23555"/>
          <p:cNvGrpSpPr/>
          <p:nvPr/>
        </p:nvGrpSpPr>
        <p:grpSpPr>
          <a:xfrm>
            <a:off x="2074863" y="3895725"/>
            <a:ext cx="5072062" cy="2563813"/>
            <a:chOff x="1307" y="2454"/>
            <a:chExt cx="3195" cy="1615"/>
          </a:xfrm>
        </p:grpSpPr>
        <p:sp>
          <p:nvSpPr>
            <p:cNvPr id="23557" name="Rectangle 23556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3558" name="Rectangle 23557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59" name="Rectangle 23558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3560" name="Rectangle 23559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1" name="Rectangle 23560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3562" name="Rectangle 23561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3" name="Rectangle 23562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4" name="Rectangle 23563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5" name="Rectangle 23564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221009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3566" name="Rectangle 23565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7" name="Rectangle 23566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8" name="Rectangle 23567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69" name="Rectangle 23568"/>
            <p:cNvSpPr/>
            <p:nvPr/>
          </p:nvSpPr>
          <p:spPr>
            <a:xfrm>
              <a:off x="1307" y="3146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0" name="Rectangle 23569"/>
            <p:cNvSpPr/>
            <p:nvPr/>
          </p:nvSpPr>
          <p:spPr>
            <a:xfrm>
              <a:off x="2106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1" name="Rectangle 23570"/>
            <p:cNvSpPr/>
            <p:nvPr/>
          </p:nvSpPr>
          <p:spPr>
            <a:xfrm>
              <a:off x="2904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2" name="Rectangle 23571"/>
            <p:cNvSpPr/>
            <p:nvPr/>
          </p:nvSpPr>
          <p:spPr>
            <a:xfrm>
              <a:off x="3703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3" name="Rectangle 23572"/>
            <p:cNvSpPr/>
            <p:nvPr/>
          </p:nvSpPr>
          <p:spPr>
            <a:xfrm>
              <a:off x="1307" y="337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221080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3574" name="Rectangle 23573"/>
            <p:cNvSpPr/>
            <p:nvPr/>
          </p:nvSpPr>
          <p:spPr>
            <a:xfrm>
              <a:off x="2106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5" name="Rectangle 23574"/>
            <p:cNvSpPr/>
            <p:nvPr/>
          </p:nvSpPr>
          <p:spPr>
            <a:xfrm>
              <a:off x="2904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121000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3576" name="Rectangle 23575"/>
            <p:cNvSpPr/>
            <p:nvPr/>
          </p:nvSpPr>
          <p:spPr>
            <a:xfrm>
              <a:off x="3703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7" name="Rectangle 23576"/>
            <p:cNvSpPr/>
            <p:nvPr/>
          </p:nvSpPr>
          <p:spPr>
            <a:xfrm>
              <a:off x="1307" y="3608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221089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3578" name="Rectangle 23577"/>
            <p:cNvSpPr/>
            <p:nvPr/>
          </p:nvSpPr>
          <p:spPr>
            <a:xfrm>
              <a:off x="2106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79" name="Rectangle 23578"/>
            <p:cNvSpPr/>
            <p:nvPr/>
          </p:nvSpPr>
          <p:spPr>
            <a:xfrm>
              <a:off x="2904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80" name="Rectangle 23579"/>
            <p:cNvSpPr/>
            <p:nvPr/>
          </p:nvSpPr>
          <p:spPr>
            <a:xfrm>
              <a:off x="3703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81" name="Rectangle 23580"/>
            <p:cNvSpPr/>
            <p:nvPr/>
          </p:nvSpPr>
          <p:spPr>
            <a:xfrm>
              <a:off x="1307" y="3839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82" name="Rectangle 23581"/>
            <p:cNvSpPr/>
            <p:nvPr/>
          </p:nvSpPr>
          <p:spPr>
            <a:xfrm>
              <a:off x="2106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83" name="Rectangle 23582"/>
            <p:cNvSpPr/>
            <p:nvPr/>
          </p:nvSpPr>
          <p:spPr>
            <a:xfrm>
              <a:off x="2904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</a:rPr>
                <a:t>133000</a:t>
              </a:r>
              <a:endParaRPr lang="fr-FR" altLang="x-none" dirty="0" err="1">
                <a:solidFill>
                  <a:srgbClr val="000000"/>
                </a:solidFill>
              </a:endParaRPr>
            </a:p>
          </p:txBody>
        </p:sp>
        <p:sp>
          <p:nvSpPr>
            <p:cNvPr id="23584" name="Rectangle 23583"/>
            <p:cNvSpPr/>
            <p:nvPr/>
          </p:nvSpPr>
          <p:spPr>
            <a:xfrm>
              <a:off x="3703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3585" name="Connecteur droit 23584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86" name="Connecteur droit 23585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87" name="Connecteur droit 23586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88" name="Connecteur droit 23587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89" name="Connecteur droit 23588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0" name="Connecteur droit 23589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1" name="Connecteur droit 23590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2" name="Connecteur droit 23591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3" name="Connecteur droit 23592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4" name="Connecteur droit 23593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5" name="Connecteur droit 23594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6" name="Connecteur droit 23595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7" name="Connecteur droit 23596"/>
            <p:cNvSpPr/>
            <p:nvPr/>
          </p:nvSpPr>
          <p:spPr>
            <a:xfrm>
              <a:off x="1307" y="314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8" name="Connecteur droit 23597"/>
            <p:cNvSpPr/>
            <p:nvPr/>
          </p:nvSpPr>
          <p:spPr>
            <a:xfrm>
              <a:off x="2106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599" name="Connecteur droit 23598"/>
            <p:cNvSpPr/>
            <p:nvPr/>
          </p:nvSpPr>
          <p:spPr>
            <a:xfrm>
              <a:off x="2904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0" name="Connecteur droit 23599"/>
            <p:cNvSpPr/>
            <p:nvPr/>
          </p:nvSpPr>
          <p:spPr>
            <a:xfrm>
              <a:off x="3703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1" name="Connecteur droit 23600"/>
            <p:cNvSpPr/>
            <p:nvPr/>
          </p:nvSpPr>
          <p:spPr>
            <a:xfrm>
              <a:off x="1307" y="337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2" name="Connecteur droit 23601"/>
            <p:cNvSpPr/>
            <p:nvPr/>
          </p:nvSpPr>
          <p:spPr>
            <a:xfrm>
              <a:off x="2106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3" name="Connecteur droit 23602"/>
            <p:cNvSpPr/>
            <p:nvPr/>
          </p:nvSpPr>
          <p:spPr>
            <a:xfrm>
              <a:off x="2904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4" name="Connecteur droit 23603"/>
            <p:cNvSpPr/>
            <p:nvPr/>
          </p:nvSpPr>
          <p:spPr>
            <a:xfrm>
              <a:off x="3703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5" name="Connecteur droit 23604"/>
            <p:cNvSpPr/>
            <p:nvPr/>
          </p:nvSpPr>
          <p:spPr>
            <a:xfrm>
              <a:off x="1307" y="3608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6" name="Connecteur droit 23605"/>
            <p:cNvSpPr/>
            <p:nvPr/>
          </p:nvSpPr>
          <p:spPr>
            <a:xfrm>
              <a:off x="2106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7" name="Connecteur droit 23606"/>
            <p:cNvSpPr/>
            <p:nvPr/>
          </p:nvSpPr>
          <p:spPr>
            <a:xfrm>
              <a:off x="2904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8" name="Connecteur droit 23607"/>
            <p:cNvSpPr/>
            <p:nvPr/>
          </p:nvSpPr>
          <p:spPr>
            <a:xfrm>
              <a:off x="3703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09" name="Connecteur droit 23608"/>
            <p:cNvSpPr/>
            <p:nvPr/>
          </p:nvSpPr>
          <p:spPr>
            <a:xfrm>
              <a:off x="1307" y="3839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0" name="Connecteur droit 23609"/>
            <p:cNvSpPr/>
            <p:nvPr/>
          </p:nvSpPr>
          <p:spPr>
            <a:xfrm>
              <a:off x="2106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1" name="Connecteur droit 23610"/>
            <p:cNvSpPr/>
            <p:nvPr/>
          </p:nvSpPr>
          <p:spPr>
            <a:xfrm>
              <a:off x="2904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2" name="Connecteur droit 23611"/>
            <p:cNvSpPr/>
            <p:nvPr/>
          </p:nvSpPr>
          <p:spPr>
            <a:xfrm>
              <a:off x="3703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3" name="Connecteur droit 23612"/>
            <p:cNvSpPr/>
            <p:nvPr/>
          </p:nvSpPr>
          <p:spPr>
            <a:xfrm>
              <a:off x="1307" y="4070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4" name="Connecteur droit 23613"/>
            <p:cNvSpPr/>
            <p:nvPr/>
          </p:nvSpPr>
          <p:spPr>
            <a:xfrm>
              <a:off x="2106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5" name="Connecteur droit 23614"/>
            <p:cNvSpPr/>
            <p:nvPr/>
          </p:nvSpPr>
          <p:spPr>
            <a:xfrm>
              <a:off x="2904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6" name="Connecteur droit 23615"/>
            <p:cNvSpPr/>
            <p:nvPr/>
          </p:nvSpPr>
          <p:spPr>
            <a:xfrm>
              <a:off x="3703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7" name="Connecteur droit 23616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8" name="Connecteur droit 23617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19" name="Connecteur droit 23618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0" name="Connecteur droit 23619"/>
            <p:cNvSpPr/>
            <p:nvPr/>
          </p:nvSpPr>
          <p:spPr>
            <a:xfrm>
              <a:off x="1307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1" name="Connecteur droit 23620"/>
            <p:cNvSpPr/>
            <p:nvPr/>
          </p:nvSpPr>
          <p:spPr>
            <a:xfrm>
              <a:off x="1307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2" name="Connecteur droit 23621"/>
            <p:cNvSpPr/>
            <p:nvPr/>
          </p:nvSpPr>
          <p:spPr>
            <a:xfrm>
              <a:off x="1307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3" name="Connecteur droit 23622"/>
            <p:cNvSpPr/>
            <p:nvPr/>
          </p:nvSpPr>
          <p:spPr>
            <a:xfrm>
              <a:off x="1307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4" name="Connecteur droit 23623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5" name="Connecteur droit 23624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6" name="Connecteur droit 23625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7" name="Connecteur droit 23626"/>
            <p:cNvSpPr/>
            <p:nvPr/>
          </p:nvSpPr>
          <p:spPr>
            <a:xfrm>
              <a:off x="2106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8" name="Connecteur droit 23627"/>
            <p:cNvSpPr/>
            <p:nvPr/>
          </p:nvSpPr>
          <p:spPr>
            <a:xfrm>
              <a:off x="2106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29" name="Connecteur droit 23628"/>
            <p:cNvSpPr/>
            <p:nvPr/>
          </p:nvSpPr>
          <p:spPr>
            <a:xfrm>
              <a:off x="2106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0" name="Connecteur droit 23629"/>
            <p:cNvSpPr/>
            <p:nvPr/>
          </p:nvSpPr>
          <p:spPr>
            <a:xfrm>
              <a:off x="2106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1" name="Connecteur droit 23630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2" name="Connecteur droit 23631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3" name="Connecteur droit 23632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4" name="Connecteur droit 23633"/>
            <p:cNvSpPr/>
            <p:nvPr/>
          </p:nvSpPr>
          <p:spPr>
            <a:xfrm>
              <a:off x="2904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5" name="Connecteur droit 23634"/>
            <p:cNvSpPr/>
            <p:nvPr/>
          </p:nvSpPr>
          <p:spPr>
            <a:xfrm>
              <a:off x="2904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6" name="Connecteur droit 23635"/>
            <p:cNvSpPr/>
            <p:nvPr/>
          </p:nvSpPr>
          <p:spPr>
            <a:xfrm>
              <a:off x="2904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7" name="Connecteur droit 23636"/>
            <p:cNvSpPr/>
            <p:nvPr/>
          </p:nvSpPr>
          <p:spPr>
            <a:xfrm>
              <a:off x="2904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8" name="Connecteur droit 23637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39" name="Connecteur droit 23638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0" name="Connecteur droit 23639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1" name="Connecteur droit 23640"/>
            <p:cNvSpPr/>
            <p:nvPr/>
          </p:nvSpPr>
          <p:spPr>
            <a:xfrm>
              <a:off x="37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2" name="Connecteur droit 23641"/>
            <p:cNvSpPr/>
            <p:nvPr/>
          </p:nvSpPr>
          <p:spPr>
            <a:xfrm>
              <a:off x="3703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3" name="Connecteur droit 23642"/>
            <p:cNvSpPr/>
            <p:nvPr/>
          </p:nvSpPr>
          <p:spPr>
            <a:xfrm>
              <a:off x="37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4" name="Connecteur droit 23643"/>
            <p:cNvSpPr/>
            <p:nvPr/>
          </p:nvSpPr>
          <p:spPr>
            <a:xfrm>
              <a:off x="3703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5" name="Connecteur droit 23644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6" name="Connecteur droit 23645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7" name="Connecteur droit 23646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8" name="Connecteur droit 23647"/>
            <p:cNvSpPr/>
            <p:nvPr/>
          </p:nvSpPr>
          <p:spPr>
            <a:xfrm>
              <a:off x="45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49" name="Connecteur droit 23648"/>
            <p:cNvSpPr/>
            <p:nvPr/>
          </p:nvSpPr>
          <p:spPr>
            <a:xfrm>
              <a:off x="4503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50" name="Connecteur droit 23649"/>
            <p:cNvSpPr/>
            <p:nvPr/>
          </p:nvSpPr>
          <p:spPr>
            <a:xfrm>
              <a:off x="45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3651" name="Connecteur droit 23650"/>
            <p:cNvSpPr/>
            <p:nvPr/>
          </p:nvSpPr>
          <p:spPr>
            <a:xfrm>
              <a:off x="4503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7" name="Zone de texte 2457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4578" name="Zone de texte 2457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20 ans après, comment se présente le bilan quand on reclasse la plus-value amortie 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4579" name="Zone de texte 24578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24580" name="Grouper 24579"/>
          <p:cNvGrpSpPr/>
          <p:nvPr/>
        </p:nvGrpSpPr>
        <p:grpSpPr>
          <a:xfrm>
            <a:off x="2074863" y="3895725"/>
            <a:ext cx="5072062" cy="2563813"/>
            <a:chOff x="1307" y="2454"/>
            <a:chExt cx="3195" cy="1615"/>
          </a:xfrm>
        </p:grpSpPr>
        <p:sp>
          <p:nvSpPr>
            <p:cNvPr id="24581" name="Rectangle 24580"/>
            <p:cNvSpPr/>
            <p:nvPr/>
          </p:nvSpPr>
          <p:spPr>
            <a:xfrm>
              <a:off x="1307" y="2454"/>
              <a:ext cx="795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82" name="Rectangle 24581"/>
            <p:cNvSpPr/>
            <p:nvPr/>
          </p:nvSpPr>
          <p:spPr>
            <a:xfrm>
              <a:off x="2106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83" name="Rectangle 24582"/>
            <p:cNvSpPr/>
            <p:nvPr/>
          </p:nvSpPr>
          <p:spPr>
            <a:xfrm>
              <a:off x="2904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84" name="Rectangle 24583"/>
            <p:cNvSpPr/>
            <p:nvPr/>
          </p:nvSpPr>
          <p:spPr>
            <a:xfrm>
              <a:off x="3703" y="2454"/>
              <a:ext cx="796" cy="228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85" name="Rectangle 24584"/>
            <p:cNvSpPr/>
            <p:nvPr/>
          </p:nvSpPr>
          <p:spPr>
            <a:xfrm>
              <a:off x="1307" y="2685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86" name="Rectangle 24585"/>
            <p:cNvSpPr/>
            <p:nvPr/>
          </p:nvSpPr>
          <p:spPr>
            <a:xfrm>
              <a:off x="2106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900.000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87" name="Rectangle 24586"/>
            <p:cNvSpPr/>
            <p:nvPr/>
          </p:nvSpPr>
          <p:spPr>
            <a:xfrm>
              <a:off x="2904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88" name="Rectangle 24587"/>
            <p:cNvSpPr/>
            <p:nvPr/>
          </p:nvSpPr>
          <p:spPr>
            <a:xfrm>
              <a:off x="3703" y="2685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89" name="Rectangle 24588"/>
            <p:cNvSpPr/>
            <p:nvPr/>
          </p:nvSpPr>
          <p:spPr>
            <a:xfrm>
              <a:off x="1307" y="291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90" name="Rectangle 24589"/>
            <p:cNvSpPr/>
            <p:nvPr/>
          </p:nvSpPr>
          <p:spPr>
            <a:xfrm>
              <a:off x="2106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(600.000)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91" name="Rectangle 24590"/>
            <p:cNvSpPr/>
            <p:nvPr/>
          </p:nvSpPr>
          <p:spPr>
            <a:xfrm>
              <a:off x="2904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2" name="Rectangle 24591"/>
            <p:cNvSpPr/>
            <p:nvPr/>
          </p:nvSpPr>
          <p:spPr>
            <a:xfrm>
              <a:off x="3703" y="291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3" name="Rectangle 24592"/>
            <p:cNvSpPr/>
            <p:nvPr/>
          </p:nvSpPr>
          <p:spPr>
            <a:xfrm>
              <a:off x="1307" y="3146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4" name="Rectangle 24593"/>
            <p:cNvSpPr/>
            <p:nvPr/>
          </p:nvSpPr>
          <p:spPr>
            <a:xfrm>
              <a:off x="2106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5" name="Rectangle 24594"/>
            <p:cNvSpPr/>
            <p:nvPr/>
          </p:nvSpPr>
          <p:spPr>
            <a:xfrm>
              <a:off x="2904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6" name="Rectangle 24595"/>
            <p:cNvSpPr/>
            <p:nvPr/>
          </p:nvSpPr>
          <p:spPr>
            <a:xfrm>
              <a:off x="3703" y="3146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597" name="Rectangle 24596"/>
            <p:cNvSpPr/>
            <p:nvPr/>
          </p:nvSpPr>
          <p:spPr>
            <a:xfrm>
              <a:off x="1307" y="3376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98" name="Rectangle 24597"/>
            <p:cNvSpPr/>
            <p:nvPr/>
          </p:nvSpPr>
          <p:spPr>
            <a:xfrm>
              <a:off x="2106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599" name="Rectangle 24598"/>
            <p:cNvSpPr/>
            <p:nvPr/>
          </p:nvSpPr>
          <p:spPr>
            <a:xfrm>
              <a:off x="2904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0" name="Rectangle 24599"/>
            <p:cNvSpPr/>
            <p:nvPr/>
          </p:nvSpPr>
          <p:spPr>
            <a:xfrm>
              <a:off x="3703" y="3376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500.000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1" name="Rectangle 24600"/>
            <p:cNvSpPr/>
            <p:nvPr/>
          </p:nvSpPr>
          <p:spPr>
            <a:xfrm>
              <a:off x="1307" y="3608"/>
              <a:ext cx="795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2" name="Rectangle 24601"/>
            <p:cNvSpPr/>
            <p:nvPr/>
          </p:nvSpPr>
          <p:spPr>
            <a:xfrm>
              <a:off x="2106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(500.000)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3" name="Rectangle 24602"/>
            <p:cNvSpPr/>
            <p:nvPr/>
          </p:nvSpPr>
          <p:spPr>
            <a:xfrm>
              <a:off x="2904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604" name="Rectangle 24603"/>
            <p:cNvSpPr/>
            <p:nvPr/>
          </p:nvSpPr>
          <p:spPr>
            <a:xfrm>
              <a:off x="3703" y="3608"/>
              <a:ext cx="796" cy="228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605" name="Rectangle 24604"/>
            <p:cNvSpPr/>
            <p:nvPr/>
          </p:nvSpPr>
          <p:spPr>
            <a:xfrm>
              <a:off x="1307" y="3839"/>
              <a:ext cx="795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606" name="Rectangle 24605"/>
            <p:cNvSpPr/>
            <p:nvPr/>
          </p:nvSpPr>
          <p:spPr>
            <a:xfrm>
              <a:off x="2106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4607" name="Rectangle 24606"/>
            <p:cNvSpPr/>
            <p:nvPr/>
          </p:nvSpPr>
          <p:spPr>
            <a:xfrm>
              <a:off x="2904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133000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8" name="Rectangle 24607"/>
            <p:cNvSpPr/>
            <p:nvPr/>
          </p:nvSpPr>
          <p:spPr>
            <a:xfrm>
              <a:off x="3703" y="3839"/>
              <a:ext cx="796" cy="228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500.000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4609" name="Connecteur droit 24608"/>
            <p:cNvSpPr/>
            <p:nvPr/>
          </p:nvSpPr>
          <p:spPr>
            <a:xfrm>
              <a:off x="1307" y="2454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0" name="Connecteur droit 24609"/>
            <p:cNvSpPr/>
            <p:nvPr/>
          </p:nvSpPr>
          <p:spPr>
            <a:xfrm>
              <a:off x="2106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1" name="Connecteur droit 24610"/>
            <p:cNvSpPr/>
            <p:nvPr/>
          </p:nvSpPr>
          <p:spPr>
            <a:xfrm>
              <a:off x="2904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2" name="Connecteur droit 24611"/>
            <p:cNvSpPr/>
            <p:nvPr/>
          </p:nvSpPr>
          <p:spPr>
            <a:xfrm>
              <a:off x="3703" y="2454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3" name="Connecteur droit 24612"/>
            <p:cNvSpPr/>
            <p:nvPr/>
          </p:nvSpPr>
          <p:spPr>
            <a:xfrm>
              <a:off x="1307" y="2685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4" name="Connecteur droit 24613"/>
            <p:cNvSpPr/>
            <p:nvPr/>
          </p:nvSpPr>
          <p:spPr>
            <a:xfrm>
              <a:off x="2106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5" name="Connecteur droit 24614"/>
            <p:cNvSpPr/>
            <p:nvPr/>
          </p:nvSpPr>
          <p:spPr>
            <a:xfrm>
              <a:off x="2904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6" name="Connecteur droit 24615"/>
            <p:cNvSpPr/>
            <p:nvPr/>
          </p:nvSpPr>
          <p:spPr>
            <a:xfrm>
              <a:off x="3703" y="2685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7" name="Connecteur droit 24616"/>
            <p:cNvSpPr/>
            <p:nvPr/>
          </p:nvSpPr>
          <p:spPr>
            <a:xfrm>
              <a:off x="1307" y="291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8" name="Connecteur droit 24617"/>
            <p:cNvSpPr/>
            <p:nvPr/>
          </p:nvSpPr>
          <p:spPr>
            <a:xfrm>
              <a:off x="2106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19" name="Connecteur droit 24618"/>
            <p:cNvSpPr/>
            <p:nvPr/>
          </p:nvSpPr>
          <p:spPr>
            <a:xfrm>
              <a:off x="2904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0" name="Connecteur droit 24619"/>
            <p:cNvSpPr/>
            <p:nvPr/>
          </p:nvSpPr>
          <p:spPr>
            <a:xfrm>
              <a:off x="3703" y="291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1" name="Connecteur droit 24620"/>
            <p:cNvSpPr/>
            <p:nvPr/>
          </p:nvSpPr>
          <p:spPr>
            <a:xfrm>
              <a:off x="1307" y="314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2" name="Connecteur droit 24621"/>
            <p:cNvSpPr/>
            <p:nvPr/>
          </p:nvSpPr>
          <p:spPr>
            <a:xfrm>
              <a:off x="2106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3" name="Connecteur droit 24622"/>
            <p:cNvSpPr/>
            <p:nvPr/>
          </p:nvSpPr>
          <p:spPr>
            <a:xfrm>
              <a:off x="2904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4" name="Connecteur droit 24623"/>
            <p:cNvSpPr/>
            <p:nvPr/>
          </p:nvSpPr>
          <p:spPr>
            <a:xfrm>
              <a:off x="3703" y="314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5" name="Connecteur droit 24624"/>
            <p:cNvSpPr/>
            <p:nvPr/>
          </p:nvSpPr>
          <p:spPr>
            <a:xfrm>
              <a:off x="1307" y="3376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6" name="Connecteur droit 24625"/>
            <p:cNvSpPr/>
            <p:nvPr/>
          </p:nvSpPr>
          <p:spPr>
            <a:xfrm>
              <a:off x="2106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7" name="Connecteur droit 24626"/>
            <p:cNvSpPr/>
            <p:nvPr/>
          </p:nvSpPr>
          <p:spPr>
            <a:xfrm>
              <a:off x="2904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8" name="Connecteur droit 24627"/>
            <p:cNvSpPr/>
            <p:nvPr/>
          </p:nvSpPr>
          <p:spPr>
            <a:xfrm>
              <a:off x="3703" y="3376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29" name="Connecteur droit 24628"/>
            <p:cNvSpPr/>
            <p:nvPr/>
          </p:nvSpPr>
          <p:spPr>
            <a:xfrm>
              <a:off x="1307" y="3608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0" name="Connecteur droit 24629"/>
            <p:cNvSpPr/>
            <p:nvPr/>
          </p:nvSpPr>
          <p:spPr>
            <a:xfrm>
              <a:off x="2106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1" name="Connecteur droit 24630"/>
            <p:cNvSpPr/>
            <p:nvPr/>
          </p:nvSpPr>
          <p:spPr>
            <a:xfrm>
              <a:off x="2904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2" name="Connecteur droit 24631"/>
            <p:cNvSpPr/>
            <p:nvPr/>
          </p:nvSpPr>
          <p:spPr>
            <a:xfrm>
              <a:off x="3703" y="3608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3" name="Connecteur droit 24632"/>
            <p:cNvSpPr/>
            <p:nvPr/>
          </p:nvSpPr>
          <p:spPr>
            <a:xfrm>
              <a:off x="1307" y="3839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4" name="Connecteur droit 24633"/>
            <p:cNvSpPr/>
            <p:nvPr/>
          </p:nvSpPr>
          <p:spPr>
            <a:xfrm>
              <a:off x="2106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5" name="Connecteur droit 24634"/>
            <p:cNvSpPr/>
            <p:nvPr/>
          </p:nvSpPr>
          <p:spPr>
            <a:xfrm>
              <a:off x="2904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6" name="Connecteur droit 24635"/>
            <p:cNvSpPr/>
            <p:nvPr/>
          </p:nvSpPr>
          <p:spPr>
            <a:xfrm>
              <a:off x="3703" y="3839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7" name="Connecteur droit 24636"/>
            <p:cNvSpPr/>
            <p:nvPr/>
          </p:nvSpPr>
          <p:spPr>
            <a:xfrm>
              <a:off x="1307" y="4070"/>
              <a:ext cx="79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8" name="Connecteur droit 24637"/>
            <p:cNvSpPr/>
            <p:nvPr/>
          </p:nvSpPr>
          <p:spPr>
            <a:xfrm>
              <a:off x="2106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39" name="Connecteur droit 24638"/>
            <p:cNvSpPr/>
            <p:nvPr/>
          </p:nvSpPr>
          <p:spPr>
            <a:xfrm>
              <a:off x="2904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0" name="Connecteur droit 24639"/>
            <p:cNvSpPr/>
            <p:nvPr/>
          </p:nvSpPr>
          <p:spPr>
            <a:xfrm>
              <a:off x="3703" y="4070"/>
              <a:ext cx="796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1" name="Connecteur droit 24640"/>
            <p:cNvSpPr/>
            <p:nvPr/>
          </p:nvSpPr>
          <p:spPr>
            <a:xfrm>
              <a:off x="1307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2" name="Connecteur droit 24641"/>
            <p:cNvSpPr/>
            <p:nvPr/>
          </p:nvSpPr>
          <p:spPr>
            <a:xfrm>
              <a:off x="1307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3" name="Connecteur droit 24642"/>
            <p:cNvSpPr/>
            <p:nvPr/>
          </p:nvSpPr>
          <p:spPr>
            <a:xfrm>
              <a:off x="1307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4" name="Connecteur droit 24643"/>
            <p:cNvSpPr/>
            <p:nvPr/>
          </p:nvSpPr>
          <p:spPr>
            <a:xfrm>
              <a:off x="1307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5" name="Connecteur droit 24644"/>
            <p:cNvSpPr/>
            <p:nvPr/>
          </p:nvSpPr>
          <p:spPr>
            <a:xfrm>
              <a:off x="1307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6" name="Connecteur droit 24645"/>
            <p:cNvSpPr/>
            <p:nvPr/>
          </p:nvSpPr>
          <p:spPr>
            <a:xfrm>
              <a:off x="1307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7" name="Connecteur droit 24646"/>
            <p:cNvSpPr/>
            <p:nvPr/>
          </p:nvSpPr>
          <p:spPr>
            <a:xfrm>
              <a:off x="1307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8" name="Connecteur droit 24647"/>
            <p:cNvSpPr/>
            <p:nvPr/>
          </p:nvSpPr>
          <p:spPr>
            <a:xfrm>
              <a:off x="2106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49" name="Connecteur droit 24648"/>
            <p:cNvSpPr/>
            <p:nvPr/>
          </p:nvSpPr>
          <p:spPr>
            <a:xfrm>
              <a:off x="2106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0" name="Connecteur droit 24649"/>
            <p:cNvSpPr/>
            <p:nvPr/>
          </p:nvSpPr>
          <p:spPr>
            <a:xfrm>
              <a:off x="2106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1" name="Connecteur droit 24650"/>
            <p:cNvSpPr/>
            <p:nvPr/>
          </p:nvSpPr>
          <p:spPr>
            <a:xfrm>
              <a:off x="2106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2" name="Connecteur droit 24651"/>
            <p:cNvSpPr/>
            <p:nvPr/>
          </p:nvSpPr>
          <p:spPr>
            <a:xfrm>
              <a:off x="2106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3" name="Connecteur droit 24652"/>
            <p:cNvSpPr/>
            <p:nvPr/>
          </p:nvSpPr>
          <p:spPr>
            <a:xfrm>
              <a:off x="2106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4" name="Connecteur droit 24653"/>
            <p:cNvSpPr/>
            <p:nvPr/>
          </p:nvSpPr>
          <p:spPr>
            <a:xfrm>
              <a:off x="2106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5" name="Connecteur droit 24654"/>
            <p:cNvSpPr/>
            <p:nvPr/>
          </p:nvSpPr>
          <p:spPr>
            <a:xfrm>
              <a:off x="2904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6" name="Connecteur droit 24655"/>
            <p:cNvSpPr/>
            <p:nvPr/>
          </p:nvSpPr>
          <p:spPr>
            <a:xfrm>
              <a:off x="2904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7" name="Connecteur droit 24656"/>
            <p:cNvSpPr/>
            <p:nvPr/>
          </p:nvSpPr>
          <p:spPr>
            <a:xfrm>
              <a:off x="2904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8" name="Connecteur droit 24657"/>
            <p:cNvSpPr/>
            <p:nvPr/>
          </p:nvSpPr>
          <p:spPr>
            <a:xfrm>
              <a:off x="2904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59" name="Connecteur droit 24658"/>
            <p:cNvSpPr/>
            <p:nvPr/>
          </p:nvSpPr>
          <p:spPr>
            <a:xfrm>
              <a:off x="2904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0" name="Connecteur droit 24659"/>
            <p:cNvSpPr/>
            <p:nvPr/>
          </p:nvSpPr>
          <p:spPr>
            <a:xfrm>
              <a:off x="2904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1" name="Connecteur droit 24660"/>
            <p:cNvSpPr/>
            <p:nvPr/>
          </p:nvSpPr>
          <p:spPr>
            <a:xfrm>
              <a:off x="2904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2" name="Connecteur droit 24661"/>
            <p:cNvSpPr/>
            <p:nvPr/>
          </p:nvSpPr>
          <p:spPr>
            <a:xfrm>
              <a:off x="37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3" name="Connecteur droit 24662"/>
            <p:cNvSpPr/>
            <p:nvPr/>
          </p:nvSpPr>
          <p:spPr>
            <a:xfrm>
              <a:off x="37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4" name="Connecteur droit 24663"/>
            <p:cNvSpPr/>
            <p:nvPr/>
          </p:nvSpPr>
          <p:spPr>
            <a:xfrm>
              <a:off x="37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5" name="Connecteur droit 24664"/>
            <p:cNvSpPr/>
            <p:nvPr/>
          </p:nvSpPr>
          <p:spPr>
            <a:xfrm>
              <a:off x="37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6" name="Connecteur droit 24665"/>
            <p:cNvSpPr/>
            <p:nvPr/>
          </p:nvSpPr>
          <p:spPr>
            <a:xfrm>
              <a:off x="3703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7" name="Connecteur droit 24666"/>
            <p:cNvSpPr/>
            <p:nvPr/>
          </p:nvSpPr>
          <p:spPr>
            <a:xfrm>
              <a:off x="37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8" name="Connecteur droit 24667"/>
            <p:cNvSpPr/>
            <p:nvPr/>
          </p:nvSpPr>
          <p:spPr>
            <a:xfrm>
              <a:off x="3703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69" name="Connecteur droit 24668"/>
            <p:cNvSpPr/>
            <p:nvPr/>
          </p:nvSpPr>
          <p:spPr>
            <a:xfrm>
              <a:off x="4503" y="2454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0" name="Connecteur droit 24669"/>
            <p:cNvSpPr/>
            <p:nvPr/>
          </p:nvSpPr>
          <p:spPr>
            <a:xfrm>
              <a:off x="4503" y="2685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1" name="Connecteur droit 24670"/>
            <p:cNvSpPr/>
            <p:nvPr/>
          </p:nvSpPr>
          <p:spPr>
            <a:xfrm>
              <a:off x="4503" y="291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2" name="Connecteur droit 24671"/>
            <p:cNvSpPr/>
            <p:nvPr/>
          </p:nvSpPr>
          <p:spPr>
            <a:xfrm>
              <a:off x="4503" y="314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3" name="Connecteur droit 24672"/>
            <p:cNvSpPr/>
            <p:nvPr/>
          </p:nvSpPr>
          <p:spPr>
            <a:xfrm>
              <a:off x="4503" y="3376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4" name="Connecteur droit 24673"/>
            <p:cNvSpPr/>
            <p:nvPr/>
          </p:nvSpPr>
          <p:spPr>
            <a:xfrm>
              <a:off x="4503" y="3608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4675" name="Connecteur droit 24674"/>
            <p:cNvSpPr/>
            <p:nvPr/>
          </p:nvSpPr>
          <p:spPr>
            <a:xfrm>
              <a:off x="4503" y="3839"/>
              <a:ext cx="0" cy="228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1" name="Zone de texte 2560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5602" name="Zone de texte 2560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20 ans après, comment se présente le bilan quand on reclasse la plus-value amortie 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5603" name="Zone de texte 25602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           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grpSp>
        <p:nvGrpSpPr>
          <p:cNvPr id="25604" name="Grouper 25603"/>
          <p:cNvGrpSpPr/>
          <p:nvPr/>
        </p:nvGrpSpPr>
        <p:grpSpPr>
          <a:xfrm>
            <a:off x="1079500" y="2808288"/>
            <a:ext cx="7340600" cy="3883025"/>
            <a:chOff x="680" y="1769"/>
            <a:chExt cx="4624" cy="2446"/>
          </a:xfrm>
        </p:grpSpPr>
        <p:sp>
          <p:nvSpPr>
            <p:cNvPr id="25605" name="Rectangle 25604"/>
            <p:cNvSpPr/>
            <p:nvPr/>
          </p:nvSpPr>
          <p:spPr>
            <a:xfrm>
              <a:off x="680" y="1769"/>
              <a:ext cx="1153" cy="219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Actif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06" name="Rectangle 25605"/>
            <p:cNvSpPr/>
            <p:nvPr/>
          </p:nvSpPr>
          <p:spPr>
            <a:xfrm>
              <a:off x="1836" y="1769"/>
              <a:ext cx="1153" cy="219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07" name="Rectangle 25606"/>
            <p:cNvSpPr/>
            <p:nvPr/>
          </p:nvSpPr>
          <p:spPr>
            <a:xfrm>
              <a:off x="2992" y="1769"/>
              <a:ext cx="1153" cy="219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Passif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08" name="Rectangle 25607"/>
            <p:cNvSpPr/>
            <p:nvPr/>
          </p:nvSpPr>
          <p:spPr>
            <a:xfrm>
              <a:off x="4147" y="1769"/>
              <a:ext cx="1155" cy="219"/>
            </a:xfrm>
            <a:prstGeom prst="rect">
              <a:avLst/>
            </a:prstGeom>
            <a:solidFill>
              <a:srgbClr val="0066CC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09" name="Rectangle 25608"/>
            <p:cNvSpPr/>
            <p:nvPr/>
          </p:nvSpPr>
          <p:spPr>
            <a:xfrm>
              <a:off x="680" y="1991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10" name="Rectangle 25609"/>
            <p:cNvSpPr/>
            <p:nvPr/>
          </p:nvSpPr>
          <p:spPr>
            <a:xfrm>
              <a:off x="1836" y="1991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900.000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11" name="Rectangle 25610"/>
            <p:cNvSpPr/>
            <p:nvPr/>
          </p:nvSpPr>
          <p:spPr>
            <a:xfrm>
              <a:off x="2992" y="1991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12" name="Rectangle 25611"/>
            <p:cNvSpPr/>
            <p:nvPr/>
          </p:nvSpPr>
          <p:spPr>
            <a:xfrm>
              <a:off x="4147" y="1991"/>
              <a:ext cx="1155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13" name="Rectangle 25612"/>
            <p:cNvSpPr/>
            <p:nvPr/>
          </p:nvSpPr>
          <p:spPr>
            <a:xfrm>
              <a:off x="680" y="2213"/>
              <a:ext cx="1153" cy="365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221009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14" name="Rectangle 25613"/>
            <p:cNvSpPr/>
            <p:nvPr/>
          </p:nvSpPr>
          <p:spPr>
            <a:xfrm>
              <a:off x="1836" y="2213"/>
              <a:ext cx="1153" cy="365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(600.000)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15" name="Rectangle 25614"/>
            <p:cNvSpPr/>
            <p:nvPr/>
          </p:nvSpPr>
          <p:spPr>
            <a:xfrm>
              <a:off x="2992" y="2213"/>
              <a:ext cx="1153" cy="365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1ere écriture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16" name="Rectangle 25615"/>
            <p:cNvSpPr/>
            <p:nvPr/>
          </p:nvSpPr>
          <p:spPr>
            <a:xfrm>
              <a:off x="4147" y="2213"/>
              <a:ext cx="1155" cy="365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17" name="Rectangle 25616"/>
            <p:cNvSpPr/>
            <p:nvPr/>
          </p:nvSpPr>
          <p:spPr>
            <a:xfrm>
              <a:off x="680" y="2580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18" name="Rectangle 25617"/>
            <p:cNvSpPr/>
            <p:nvPr/>
          </p:nvSpPr>
          <p:spPr>
            <a:xfrm>
              <a:off x="1836" y="2580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19" name="Rectangle 25618"/>
            <p:cNvSpPr/>
            <p:nvPr/>
          </p:nvSpPr>
          <p:spPr>
            <a:xfrm>
              <a:off x="2992" y="2580"/>
              <a:ext cx="1153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20" name="Rectangle 25619"/>
            <p:cNvSpPr/>
            <p:nvPr/>
          </p:nvSpPr>
          <p:spPr>
            <a:xfrm>
              <a:off x="4147" y="2580"/>
              <a:ext cx="1155" cy="219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21" name="Rectangle 25620"/>
            <p:cNvSpPr/>
            <p:nvPr/>
          </p:nvSpPr>
          <p:spPr>
            <a:xfrm>
              <a:off x="680" y="2801"/>
              <a:ext cx="1153" cy="521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2" name="Rectangle 25621"/>
            <p:cNvSpPr/>
            <p:nvPr/>
          </p:nvSpPr>
          <p:spPr>
            <a:xfrm>
              <a:off x="1836" y="2801"/>
              <a:ext cx="1153" cy="521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3" name="Rectangle 25622"/>
            <p:cNvSpPr/>
            <p:nvPr/>
          </p:nvSpPr>
          <p:spPr>
            <a:xfrm>
              <a:off x="2992" y="2801"/>
              <a:ext cx="1153" cy="521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121000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3ème écriture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4" name="Rectangle 25623"/>
            <p:cNvSpPr/>
            <p:nvPr/>
          </p:nvSpPr>
          <p:spPr>
            <a:xfrm>
              <a:off x="4147" y="2801"/>
              <a:ext cx="1155" cy="521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1.000.000</a:t>
              </a:r>
              <a:b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</a:b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(500.000)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5" name="Rectangle 25624"/>
            <p:cNvSpPr/>
            <p:nvPr/>
          </p:nvSpPr>
          <p:spPr>
            <a:xfrm>
              <a:off x="680" y="3325"/>
              <a:ext cx="1153" cy="365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221089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6" name="Rectangle 25625"/>
            <p:cNvSpPr/>
            <p:nvPr/>
          </p:nvSpPr>
          <p:spPr>
            <a:xfrm>
              <a:off x="1836" y="3325"/>
              <a:ext cx="1153" cy="365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(500.000)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7" name="Rectangle 25626"/>
            <p:cNvSpPr/>
            <p:nvPr/>
          </p:nvSpPr>
          <p:spPr>
            <a:xfrm>
              <a:off x="2992" y="3325"/>
              <a:ext cx="1153" cy="365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2ème écriture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28" name="Rectangle 25627"/>
            <p:cNvSpPr/>
            <p:nvPr/>
          </p:nvSpPr>
          <p:spPr>
            <a:xfrm>
              <a:off x="4147" y="3325"/>
              <a:ext cx="1155" cy="365"/>
            </a:xfrm>
            <a:prstGeom prst="rect">
              <a:avLst/>
            </a:prstGeom>
            <a:solidFill>
              <a:srgbClr val="0099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29" name="Rectangle 25628"/>
            <p:cNvSpPr/>
            <p:nvPr/>
          </p:nvSpPr>
          <p:spPr>
            <a:xfrm>
              <a:off x="680" y="3694"/>
              <a:ext cx="1153" cy="519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30" name="Rectangle 25629"/>
            <p:cNvSpPr/>
            <p:nvPr/>
          </p:nvSpPr>
          <p:spPr>
            <a:xfrm>
              <a:off x="1836" y="3694"/>
              <a:ext cx="1153" cy="519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fr-FR" altLang="en-US"/>
            </a:p>
          </p:txBody>
        </p:sp>
        <p:sp>
          <p:nvSpPr>
            <p:cNvPr id="25631" name="Rectangle 25630"/>
            <p:cNvSpPr/>
            <p:nvPr/>
          </p:nvSpPr>
          <p:spPr>
            <a:xfrm>
              <a:off x="2992" y="3694"/>
              <a:ext cx="1153" cy="519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133000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3ème écriture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32" name="Rectangle 25631"/>
            <p:cNvSpPr/>
            <p:nvPr/>
          </p:nvSpPr>
          <p:spPr>
            <a:xfrm>
              <a:off x="4147" y="3694"/>
              <a:ext cx="1155" cy="519"/>
            </a:xfrm>
            <a:prstGeom prst="rect">
              <a:avLst/>
            </a:prstGeom>
            <a:solidFill>
              <a:srgbClr val="99CCFF"/>
            </a:solidFill>
            <a:ln w="9525">
              <a:noFill/>
            </a:ln>
          </p:spPr>
          <p:txBody>
            <a:bodyPr wrap="square" lIns="90000" tIns="62640" rIns="90000" bIns="46800" anchor="t" anchorCtr="0"/>
            <a:p>
              <a:pPr defTabSz="449580">
                <a:lnSpc>
                  <a:spcPct val="93000"/>
                </a:lnSpc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r>
                <a:rPr lang="fr-FR" altLang="x-none" dirty="0" err="1">
                  <a:solidFill>
                    <a:srgbClr val="000000"/>
                  </a:solidFill>
                  <a:ea typeface="Microsoft YaHei" panose="020B0503020204020204" charset="-122"/>
                </a:rPr>
                <a:t>500.000</a:t>
              </a:r>
              <a:endParaRPr lang="fr-FR" altLang="x-none" dirty="0" err="1">
                <a:solidFill>
                  <a:srgbClr val="000000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5633" name="Connecteur droit 25632"/>
            <p:cNvSpPr/>
            <p:nvPr/>
          </p:nvSpPr>
          <p:spPr>
            <a:xfrm>
              <a:off x="680" y="1769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4" name="Connecteur droit 25633"/>
            <p:cNvSpPr/>
            <p:nvPr/>
          </p:nvSpPr>
          <p:spPr>
            <a:xfrm>
              <a:off x="1836" y="1769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5" name="Connecteur droit 25634"/>
            <p:cNvSpPr/>
            <p:nvPr/>
          </p:nvSpPr>
          <p:spPr>
            <a:xfrm>
              <a:off x="2992" y="1769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6" name="Connecteur droit 25635"/>
            <p:cNvSpPr/>
            <p:nvPr/>
          </p:nvSpPr>
          <p:spPr>
            <a:xfrm>
              <a:off x="4147" y="1769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7" name="Connecteur droit 25636"/>
            <p:cNvSpPr/>
            <p:nvPr/>
          </p:nvSpPr>
          <p:spPr>
            <a:xfrm>
              <a:off x="680" y="199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8" name="Connecteur droit 25637"/>
            <p:cNvSpPr/>
            <p:nvPr/>
          </p:nvSpPr>
          <p:spPr>
            <a:xfrm>
              <a:off x="1836" y="199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39" name="Connecteur droit 25638"/>
            <p:cNvSpPr/>
            <p:nvPr/>
          </p:nvSpPr>
          <p:spPr>
            <a:xfrm>
              <a:off x="2992" y="199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0" name="Connecteur droit 25639"/>
            <p:cNvSpPr/>
            <p:nvPr/>
          </p:nvSpPr>
          <p:spPr>
            <a:xfrm>
              <a:off x="4147" y="1991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1" name="Connecteur droit 25640"/>
            <p:cNvSpPr/>
            <p:nvPr/>
          </p:nvSpPr>
          <p:spPr>
            <a:xfrm>
              <a:off x="680" y="2213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2" name="Connecteur droit 25641"/>
            <p:cNvSpPr/>
            <p:nvPr/>
          </p:nvSpPr>
          <p:spPr>
            <a:xfrm>
              <a:off x="1836" y="2213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3" name="Connecteur droit 25642"/>
            <p:cNvSpPr/>
            <p:nvPr/>
          </p:nvSpPr>
          <p:spPr>
            <a:xfrm>
              <a:off x="2992" y="2213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4" name="Connecteur droit 25643"/>
            <p:cNvSpPr/>
            <p:nvPr/>
          </p:nvSpPr>
          <p:spPr>
            <a:xfrm>
              <a:off x="4147" y="2213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5" name="Connecteur droit 25644"/>
            <p:cNvSpPr/>
            <p:nvPr/>
          </p:nvSpPr>
          <p:spPr>
            <a:xfrm>
              <a:off x="680" y="2580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6" name="Connecteur droit 25645"/>
            <p:cNvSpPr/>
            <p:nvPr/>
          </p:nvSpPr>
          <p:spPr>
            <a:xfrm>
              <a:off x="1836" y="2580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7" name="Connecteur droit 25646"/>
            <p:cNvSpPr/>
            <p:nvPr/>
          </p:nvSpPr>
          <p:spPr>
            <a:xfrm>
              <a:off x="2992" y="2580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8" name="Connecteur droit 25647"/>
            <p:cNvSpPr/>
            <p:nvPr/>
          </p:nvSpPr>
          <p:spPr>
            <a:xfrm>
              <a:off x="4147" y="2580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49" name="Connecteur droit 25648"/>
            <p:cNvSpPr/>
            <p:nvPr/>
          </p:nvSpPr>
          <p:spPr>
            <a:xfrm>
              <a:off x="680" y="280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0" name="Connecteur droit 25649"/>
            <p:cNvSpPr/>
            <p:nvPr/>
          </p:nvSpPr>
          <p:spPr>
            <a:xfrm>
              <a:off x="1836" y="280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1" name="Connecteur droit 25650"/>
            <p:cNvSpPr/>
            <p:nvPr/>
          </p:nvSpPr>
          <p:spPr>
            <a:xfrm>
              <a:off x="2992" y="2801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2" name="Connecteur droit 25651"/>
            <p:cNvSpPr/>
            <p:nvPr/>
          </p:nvSpPr>
          <p:spPr>
            <a:xfrm>
              <a:off x="4147" y="2801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3" name="Connecteur droit 25652"/>
            <p:cNvSpPr/>
            <p:nvPr/>
          </p:nvSpPr>
          <p:spPr>
            <a:xfrm>
              <a:off x="680" y="3325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4" name="Connecteur droit 25653"/>
            <p:cNvSpPr/>
            <p:nvPr/>
          </p:nvSpPr>
          <p:spPr>
            <a:xfrm>
              <a:off x="1836" y="3325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5" name="Connecteur droit 25654"/>
            <p:cNvSpPr/>
            <p:nvPr/>
          </p:nvSpPr>
          <p:spPr>
            <a:xfrm>
              <a:off x="2992" y="3325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6" name="Connecteur droit 25655"/>
            <p:cNvSpPr/>
            <p:nvPr/>
          </p:nvSpPr>
          <p:spPr>
            <a:xfrm>
              <a:off x="4147" y="3325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7" name="Connecteur droit 25656"/>
            <p:cNvSpPr/>
            <p:nvPr/>
          </p:nvSpPr>
          <p:spPr>
            <a:xfrm>
              <a:off x="680" y="3694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8" name="Connecteur droit 25657"/>
            <p:cNvSpPr/>
            <p:nvPr/>
          </p:nvSpPr>
          <p:spPr>
            <a:xfrm>
              <a:off x="1836" y="3694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59" name="Connecteur droit 25658"/>
            <p:cNvSpPr/>
            <p:nvPr/>
          </p:nvSpPr>
          <p:spPr>
            <a:xfrm>
              <a:off x="2992" y="3694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0" name="Connecteur droit 25659"/>
            <p:cNvSpPr/>
            <p:nvPr/>
          </p:nvSpPr>
          <p:spPr>
            <a:xfrm>
              <a:off x="4147" y="3694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1" name="Connecteur droit 25660"/>
            <p:cNvSpPr/>
            <p:nvPr/>
          </p:nvSpPr>
          <p:spPr>
            <a:xfrm>
              <a:off x="680" y="4216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2" name="Connecteur droit 25661"/>
            <p:cNvSpPr/>
            <p:nvPr/>
          </p:nvSpPr>
          <p:spPr>
            <a:xfrm>
              <a:off x="1836" y="4216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3" name="Connecteur droit 25662"/>
            <p:cNvSpPr/>
            <p:nvPr/>
          </p:nvSpPr>
          <p:spPr>
            <a:xfrm>
              <a:off x="2992" y="4216"/>
              <a:ext cx="1153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4" name="Connecteur droit 25663"/>
            <p:cNvSpPr/>
            <p:nvPr/>
          </p:nvSpPr>
          <p:spPr>
            <a:xfrm>
              <a:off x="4147" y="4216"/>
              <a:ext cx="1155" cy="0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5" name="Connecteur droit 25664"/>
            <p:cNvSpPr/>
            <p:nvPr/>
          </p:nvSpPr>
          <p:spPr>
            <a:xfrm>
              <a:off x="680" y="1769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6" name="Connecteur droit 25665"/>
            <p:cNvSpPr/>
            <p:nvPr/>
          </p:nvSpPr>
          <p:spPr>
            <a:xfrm>
              <a:off x="680" y="1991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7" name="Connecteur droit 25666"/>
            <p:cNvSpPr/>
            <p:nvPr/>
          </p:nvSpPr>
          <p:spPr>
            <a:xfrm>
              <a:off x="680" y="2213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8" name="Connecteur droit 25667"/>
            <p:cNvSpPr/>
            <p:nvPr/>
          </p:nvSpPr>
          <p:spPr>
            <a:xfrm>
              <a:off x="680" y="2580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69" name="Connecteur droit 25668"/>
            <p:cNvSpPr/>
            <p:nvPr/>
          </p:nvSpPr>
          <p:spPr>
            <a:xfrm>
              <a:off x="680" y="2801"/>
              <a:ext cx="0" cy="521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0" name="Connecteur droit 25669"/>
            <p:cNvSpPr/>
            <p:nvPr/>
          </p:nvSpPr>
          <p:spPr>
            <a:xfrm>
              <a:off x="680" y="3325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1" name="Connecteur droit 25670"/>
            <p:cNvSpPr/>
            <p:nvPr/>
          </p:nvSpPr>
          <p:spPr>
            <a:xfrm>
              <a:off x="680" y="3694"/>
              <a:ext cx="0" cy="5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2" name="Connecteur droit 25671"/>
            <p:cNvSpPr/>
            <p:nvPr/>
          </p:nvSpPr>
          <p:spPr>
            <a:xfrm>
              <a:off x="1836" y="1769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3" name="Connecteur droit 25672"/>
            <p:cNvSpPr/>
            <p:nvPr/>
          </p:nvSpPr>
          <p:spPr>
            <a:xfrm>
              <a:off x="1836" y="1991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4" name="Connecteur droit 25673"/>
            <p:cNvSpPr/>
            <p:nvPr/>
          </p:nvSpPr>
          <p:spPr>
            <a:xfrm>
              <a:off x="1836" y="2213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5" name="Connecteur droit 25674"/>
            <p:cNvSpPr/>
            <p:nvPr/>
          </p:nvSpPr>
          <p:spPr>
            <a:xfrm>
              <a:off x="1836" y="2580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6" name="Connecteur droit 25675"/>
            <p:cNvSpPr/>
            <p:nvPr/>
          </p:nvSpPr>
          <p:spPr>
            <a:xfrm>
              <a:off x="1836" y="2801"/>
              <a:ext cx="0" cy="521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7" name="Connecteur droit 25676"/>
            <p:cNvSpPr/>
            <p:nvPr/>
          </p:nvSpPr>
          <p:spPr>
            <a:xfrm>
              <a:off x="1836" y="3325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8" name="Connecteur droit 25677"/>
            <p:cNvSpPr/>
            <p:nvPr/>
          </p:nvSpPr>
          <p:spPr>
            <a:xfrm>
              <a:off x="1836" y="3694"/>
              <a:ext cx="0" cy="5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79" name="Connecteur droit 25678"/>
            <p:cNvSpPr/>
            <p:nvPr/>
          </p:nvSpPr>
          <p:spPr>
            <a:xfrm>
              <a:off x="2992" y="1769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0" name="Connecteur droit 25679"/>
            <p:cNvSpPr/>
            <p:nvPr/>
          </p:nvSpPr>
          <p:spPr>
            <a:xfrm>
              <a:off x="2992" y="1991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1" name="Connecteur droit 25680"/>
            <p:cNvSpPr/>
            <p:nvPr/>
          </p:nvSpPr>
          <p:spPr>
            <a:xfrm>
              <a:off x="2992" y="2213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2" name="Connecteur droit 25681"/>
            <p:cNvSpPr/>
            <p:nvPr/>
          </p:nvSpPr>
          <p:spPr>
            <a:xfrm>
              <a:off x="2992" y="2580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3" name="Connecteur droit 25682"/>
            <p:cNvSpPr/>
            <p:nvPr/>
          </p:nvSpPr>
          <p:spPr>
            <a:xfrm>
              <a:off x="2992" y="2801"/>
              <a:ext cx="0" cy="521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4" name="Connecteur droit 25683"/>
            <p:cNvSpPr/>
            <p:nvPr/>
          </p:nvSpPr>
          <p:spPr>
            <a:xfrm>
              <a:off x="2992" y="3325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5" name="Connecteur droit 25684"/>
            <p:cNvSpPr/>
            <p:nvPr/>
          </p:nvSpPr>
          <p:spPr>
            <a:xfrm>
              <a:off x="2992" y="3694"/>
              <a:ext cx="0" cy="5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6" name="Connecteur droit 25685"/>
            <p:cNvSpPr/>
            <p:nvPr/>
          </p:nvSpPr>
          <p:spPr>
            <a:xfrm>
              <a:off x="4147" y="1769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7" name="Connecteur droit 25686"/>
            <p:cNvSpPr/>
            <p:nvPr/>
          </p:nvSpPr>
          <p:spPr>
            <a:xfrm>
              <a:off x="4147" y="1991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8" name="Connecteur droit 25687"/>
            <p:cNvSpPr/>
            <p:nvPr/>
          </p:nvSpPr>
          <p:spPr>
            <a:xfrm>
              <a:off x="4147" y="2213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89" name="Connecteur droit 25688"/>
            <p:cNvSpPr/>
            <p:nvPr/>
          </p:nvSpPr>
          <p:spPr>
            <a:xfrm>
              <a:off x="4147" y="2580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0" name="Connecteur droit 25689"/>
            <p:cNvSpPr/>
            <p:nvPr/>
          </p:nvSpPr>
          <p:spPr>
            <a:xfrm>
              <a:off x="4147" y="2801"/>
              <a:ext cx="0" cy="521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1" name="Connecteur droit 25690"/>
            <p:cNvSpPr/>
            <p:nvPr/>
          </p:nvSpPr>
          <p:spPr>
            <a:xfrm>
              <a:off x="4147" y="3325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2" name="Connecteur droit 25691"/>
            <p:cNvSpPr/>
            <p:nvPr/>
          </p:nvSpPr>
          <p:spPr>
            <a:xfrm>
              <a:off x="4147" y="3694"/>
              <a:ext cx="0" cy="5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3" name="Connecteur droit 25692"/>
            <p:cNvSpPr/>
            <p:nvPr/>
          </p:nvSpPr>
          <p:spPr>
            <a:xfrm>
              <a:off x="5305" y="1769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4" name="Connecteur droit 25693"/>
            <p:cNvSpPr/>
            <p:nvPr/>
          </p:nvSpPr>
          <p:spPr>
            <a:xfrm>
              <a:off x="5305" y="1991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5" name="Connecteur droit 25694"/>
            <p:cNvSpPr/>
            <p:nvPr/>
          </p:nvSpPr>
          <p:spPr>
            <a:xfrm>
              <a:off x="5305" y="2213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6" name="Connecteur droit 25695"/>
            <p:cNvSpPr/>
            <p:nvPr/>
          </p:nvSpPr>
          <p:spPr>
            <a:xfrm>
              <a:off x="5305" y="2580"/>
              <a:ext cx="0" cy="2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7" name="Connecteur droit 25696"/>
            <p:cNvSpPr/>
            <p:nvPr/>
          </p:nvSpPr>
          <p:spPr>
            <a:xfrm>
              <a:off x="5305" y="2801"/>
              <a:ext cx="0" cy="521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8" name="Connecteur droit 25697"/>
            <p:cNvSpPr/>
            <p:nvPr/>
          </p:nvSpPr>
          <p:spPr>
            <a:xfrm>
              <a:off x="5305" y="3325"/>
              <a:ext cx="0" cy="365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5699" name="Connecteur droit 25698"/>
            <p:cNvSpPr/>
            <p:nvPr/>
          </p:nvSpPr>
          <p:spPr>
            <a:xfrm>
              <a:off x="5305" y="3694"/>
              <a:ext cx="0" cy="519"/>
            </a:xfrm>
            <a:prstGeom prst="line">
              <a:avLst/>
            </a:prstGeom>
            <a:ln w="720" cap="sq" cmpd="sng">
              <a:solidFill>
                <a:srgbClr val="FFFFFF">
                  <a:alpha val="100000"/>
                </a:srgbClr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625" name="Zone de texte 2662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6626" name="Zone de texte 2662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6627" name="Zone de texte 26626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49" name="Zone de texte 2764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7650" name="Zone de texte 2764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221000			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221009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221080			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221089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121000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7651" name="Zone de texte 27650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3" name="Zone de texte 2867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8674" name="Zone de texte 2867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221000	                                   900,000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221009		600,000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221080								1,000,000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221089		500,000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121000		500,000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41            1,500,000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total : 	  3,100,000          	1,900,000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8675" name="Zone de texte 28674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697" name="Zone de texte 2969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29698" name="Zone de texte 29697"/>
          <p:cNvSpPr txBox="1"/>
          <p:nvPr/>
        </p:nvSpPr>
        <p:spPr>
          <a:xfrm>
            <a:off x="539750" y="1628775"/>
            <a:ext cx="7635875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La plus value est donc de 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3,100,000 – 1,900,000 =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1,200,000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21" name="Zone de texte 3072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0722" name="Zone de texte 3072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contrôler si la plus value de réalisation est correcte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0723" name="Zone de texte 30722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5" name="Zone de texte 31744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1746" name="Zone de texte 3174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Comment contrôler si la plus value de réalisation est correcte ?  On ne tient pas compte de la plus value de réévaluation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1747" name="Zone de texte 31746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2769" name="Zone de texte 32768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2770" name="Zone de texte 3276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 ? Je ne tiens pas compte de la plus-value de réévaluation</a:t>
            </a: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b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</a:b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Compte à extourner : 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221000		900,000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221009		(600,000)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2771" name="Zone de texte 32770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3" name="Zone de texte 33792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3794" name="Zone de texte 3379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Ecriture de la plus-value de réalisation, sans plus-value de réévaluation 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221000	                                   900,000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221009		600,000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41            1,500,000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76                                             ??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3795" name="Zone de texte 33794"/>
          <p:cNvSpPr txBox="1"/>
          <p:nvPr/>
        </p:nvSpPr>
        <p:spPr>
          <a:xfrm>
            <a:off x="65088" y="71120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baseline="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baseline="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817" name="Zone de texte 34816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4818" name="Zone de texte 3481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Ils vendent à 1.500.000 eur : quelle est la plus-value de réalisation, sans la réévaluation ?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221000								900,000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221009		600,000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55            1,500,000					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76										1,200,000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1" name="Zone de texte 35840"/>
          <p:cNvSpPr txBox="1"/>
          <p:nvPr/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Value de réévaluation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5842" name="Zone de texte 3584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La plus value de réalisation ne peut pas dépendre de la plus value de réévaluation.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6163</Words>
  <Application>WPS Presentation</Application>
  <PresentationFormat/>
  <Paragraphs>463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/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Thierry</cp:lastModifiedBy>
  <cp:revision>3</cp:revision>
  <cp:lastPrinted>2013-05-04T07:05:31Z</cp:lastPrinted>
  <dcterms:created xsi:type="dcterms:W3CDTF">2012-01-17T04:15:19Z</dcterms:created>
  <dcterms:modified xsi:type="dcterms:W3CDTF">2021-11-21T09:55:06Z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DB7E373C60D34C05B17EBD1557AC3769</vt:lpwstr>
  </property>
  <property fmtid="{D5CDD505-2E9C-101B-9397-08002B2CF9AE}" pid="3" name="KSOProductBuildVer">
    <vt:lpwstr>1036-11.2.0.10351</vt:lpwstr>
  </property>
</Properties>
</file>